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37"/>
  </p:notesMasterIdLst>
  <p:sldIdLst>
    <p:sldId id="256" r:id="rId3"/>
    <p:sldId id="267" r:id="rId4"/>
    <p:sldId id="270" r:id="rId5"/>
    <p:sldId id="257" r:id="rId6"/>
    <p:sldId id="271" r:id="rId7"/>
    <p:sldId id="269" r:id="rId8"/>
    <p:sldId id="272" r:id="rId9"/>
    <p:sldId id="268" r:id="rId10"/>
    <p:sldId id="273" r:id="rId11"/>
    <p:sldId id="274" r:id="rId12"/>
    <p:sldId id="284" r:id="rId13"/>
    <p:sldId id="275" r:id="rId14"/>
    <p:sldId id="289" r:id="rId15"/>
    <p:sldId id="258" r:id="rId16"/>
    <p:sldId id="259" r:id="rId17"/>
    <p:sldId id="276" r:id="rId18"/>
    <p:sldId id="278" r:id="rId19"/>
    <p:sldId id="279" r:id="rId20"/>
    <p:sldId id="287" r:id="rId21"/>
    <p:sldId id="288" r:id="rId22"/>
    <p:sldId id="261" r:id="rId23"/>
    <p:sldId id="277" r:id="rId24"/>
    <p:sldId id="290" r:id="rId25"/>
    <p:sldId id="262" r:id="rId26"/>
    <p:sldId id="280" r:id="rId27"/>
    <p:sldId id="281" r:id="rId28"/>
    <p:sldId id="291" r:id="rId29"/>
    <p:sldId id="263" r:id="rId30"/>
    <p:sldId id="282" r:id="rId31"/>
    <p:sldId id="283" r:id="rId32"/>
    <p:sldId id="292" r:id="rId33"/>
    <p:sldId id="294" r:id="rId34"/>
    <p:sldId id="285" r:id="rId35"/>
    <p:sldId id="293"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scadia Code ExtraLight" panose="020B0609020000020004" pitchFamily="49" charset="0"/>
      <p:regular r:id="rId42"/>
      <p:italic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Oswald Medium" panose="00000600000000000000" pitchFamily="2" charset="0"/>
      <p:regular r:id="rId50"/>
      <p:bold r:id="rId51"/>
    </p:embeddedFont>
    <p:embeddedFont>
      <p:font typeface="Roboto Mono" panose="00000009000000000000" pitchFamily="49"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3" d="100"/>
          <a:sy n="103" d="100"/>
        </p:scale>
        <p:origin x="101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25de80d5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825de80d5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825de80d53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825de80d53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25de80d53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825de80d53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8d1270a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248d1270a4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8d1270a4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248d1270a4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48d1270a4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248d1270a4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8d1270a4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48d1270a4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2432198" y="3663673"/>
            <a:ext cx="3799367" cy="2339111"/>
          </a:xfrm>
          <a:custGeom>
            <a:avLst/>
            <a:gdLst/>
            <a:ahLst/>
            <a:cxnLst/>
            <a:rect l="l" t="t" r="r" b="b"/>
            <a:pathLst>
              <a:path w="2238213" h="1772054" extrusionOk="0">
                <a:moveTo>
                  <a:pt x="0" y="0"/>
                </a:moveTo>
                <a:lnTo>
                  <a:pt x="2238213" y="0"/>
                </a:lnTo>
                <a:lnTo>
                  <a:pt x="2238213" y="1772054"/>
                </a:lnTo>
                <a:lnTo>
                  <a:pt x="0" y="1772054"/>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81" name="Google Shape;81;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2" name="Google Shape;82;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6" name="Google Shape;86;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87" name="Google Shape;8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8" name="Google Shape;8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2" name="Google Shape;92;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93" name="Google Shape;9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4" name="Google Shape;9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5" name="Google Shape;9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8" name="Google Shape;98;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99" name="Google Shape;99;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00" name="Google Shape;100;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1" name="Google Shape;101;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2" name="Google Shape;102;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5" name="Google Shape;105;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06" name="Google Shape;106;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07" name="Google Shape;107;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08" name="Google Shape;108;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09" name="Google Shape;109;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0" name="Google Shape;110;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4" name="Google Shape;114;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5" name="Google Shape;115;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6" name="Google Shape;116;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9" name="Google Shape;119;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20" name="Google Shape;120;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21" name="Google Shape;12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2" name="Google Shape;12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6" name="Google Shape;126;p20"/>
          <p:cNvSpPr>
            <a:spLocks noGrp="1"/>
          </p:cNvSpPr>
          <p:nvPr>
            <p:ph type="pic" idx="2"/>
          </p:nvPr>
        </p:nvSpPr>
        <p:spPr>
          <a:xfrm>
            <a:off x="896144" y="306388"/>
            <a:ext cx="2743200" cy="2057400"/>
          </a:xfrm>
          <a:prstGeom prst="rect">
            <a:avLst/>
          </a:prstGeom>
          <a:noFill/>
          <a:ln>
            <a:noFill/>
          </a:ln>
        </p:spPr>
      </p:sp>
      <p:sp>
        <p:nvSpPr>
          <p:cNvPr id="127" name="Google Shape;127;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28" name="Google Shape;128;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9" name="Google Shape;129;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0" name="Google Shape;130;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3" name="Google Shape;133;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34" name="Google Shape;134;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5" name="Google Shape;135;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6" name="Google Shape;136;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rot="707291">
            <a:off x="6914106" y="243942"/>
            <a:ext cx="2652089" cy="2519125"/>
          </a:xfrm>
          <a:custGeom>
            <a:avLst/>
            <a:gdLst/>
            <a:ahLst/>
            <a:cxnLst/>
            <a:rect l="l" t="t" r="r" b="b"/>
            <a:pathLst>
              <a:path w="2257526" h="2303936" extrusionOk="0">
                <a:moveTo>
                  <a:pt x="0" y="0"/>
                </a:moveTo>
                <a:lnTo>
                  <a:pt x="2257525" y="0"/>
                </a:lnTo>
                <a:lnTo>
                  <a:pt x="2257525" y="2303936"/>
                </a:lnTo>
                <a:lnTo>
                  <a:pt x="0" y="2303936"/>
                </a:lnTo>
                <a:lnTo>
                  <a:pt x="0" y="0"/>
                </a:lnTo>
                <a:close/>
              </a:path>
            </a:pathLst>
          </a:custGeom>
          <a:blipFill rotWithShape="1">
            <a:blip r:embed="rId2">
              <a:alphaModFix/>
            </a:blip>
            <a:stretch>
              <a:fillRect/>
            </a:stretch>
          </a:blipFill>
          <a:ln>
            <a:noFill/>
          </a:ln>
        </p:spPr>
      </p:sp>
      <p:sp>
        <p:nvSpPr>
          <p:cNvPr id="18" name="Google Shape;18;p3"/>
          <p:cNvSpPr/>
          <p:nvPr/>
        </p:nvSpPr>
        <p:spPr>
          <a:xfrm flipH="1">
            <a:off x="196273" y="3735333"/>
            <a:ext cx="1100141"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3">
              <a:alphaModFix/>
            </a:blip>
            <a:stretch>
              <a:fillRect/>
            </a:stretch>
          </a:blipFill>
          <a:ln>
            <a:noFill/>
          </a:ln>
        </p:spPr>
      </p:sp>
      <p:sp>
        <p:nvSpPr>
          <p:cNvPr id="19" name="Google Shape;19;p3"/>
          <p:cNvSpPr/>
          <p:nvPr/>
        </p:nvSpPr>
        <p:spPr>
          <a:xfrm>
            <a:off x="1916135" y="1052554"/>
            <a:ext cx="1098289" cy="1098288"/>
          </a:xfrm>
          <a:custGeom>
            <a:avLst/>
            <a:gdLst/>
            <a:ahLst/>
            <a:cxnLst/>
            <a:rect l="l" t="t" r="r" b="b"/>
            <a:pathLst>
              <a:path w="2196577" h="2196577" extrusionOk="0">
                <a:moveTo>
                  <a:pt x="0" y="0"/>
                </a:moveTo>
                <a:lnTo>
                  <a:pt x="2196577" y="0"/>
                </a:lnTo>
                <a:lnTo>
                  <a:pt x="2196577" y="2196577"/>
                </a:lnTo>
                <a:lnTo>
                  <a:pt x="0" y="2196577"/>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9" name="Google Shape;139;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40" name="Google Shape;14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1" name="Google Shape;14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2" name="Google Shape;14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rot="1901182">
            <a:off x="6747701" y="-47492"/>
            <a:ext cx="2475204" cy="2646162"/>
          </a:xfrm>
          <a:custGeom>
            <a:avLst/>
            <a:gdLst/>
            <a:ahLst/>
            <a:cxnLst/>
            <a:rect l="l" t="t" r="r" b="b"/>
            <a:pathLst>
              <a:path w="2600297" h="2769882" extrusionOk="0">
                <a:moveTo>
                  <a:pt x="0" y="0"/>
                </a:moveTo>
                <a:lnTo>
                  <a:pt x="2600297" y="0"/>
                </a:lnTo>
                <a:lnTo>
                  <a:pt x="2600297" y="2769882"/>
                </a:lnTo>
                <a:lnTo>
                  <a:pt x="0" y="2769882"/>
                </a:lnTo>
                <a:lnTo>
                  <a:pt x="0" y="0"/>
                </a:lnTo>
                <a:close/>
              </a:path>
            </a:pathLst>
          </a:custGeom>
          <a:blipFill rotWithShape="1">
            <a:blip r:embed="rId2">
              <a:alphaModFix/>
            </a:blip>
            <a:stretch>
              <a:fillRect/>
            </a:stretch>
          </a:blipFill>
          <a:ln>
            <a:noFill/>
          </a:ln>
        </p:spPr>
      </p:sp>
      <p:sp>
        <p:nvSpPr>
          <p:cNvPr id="25" name="Google Shape;25;p4"/>
          <p:cNvSpPr/>
          <p:nvPr/>
        </p:nvSpPr>
        <p:spPr>
          <a:xfrm rot="-4376130" flipH="1">
            <a:off x="148880" y="3644967"/>
            <a:ext cx="1865407" cy="2230261"/>
          </a:xfrm>
          <a:custGeom>
            <a:avLst/>
            <a:gdLst/>
            <a:ahLst/>
            <a:cxnLst/>
            <a:rect l="l" t="t" r="r" b="b"/>
            <a:pathLst>
              <a:path w="2257320" h="2277779" extrusionOk="0">
                <a:moveTo>
                  <a:pt x="2257320" y="0"/>
                </a:moveTo>
                <a:lnTo>
                  <a:pt x="0" y="0"/>
                </a:lnTo>
                <a:lnTo>
                  <a:pt x="0" y="2277779"/>
                </a:lnTo>
                <a:lnTo>
                  <a:pt x="2257320" y="2277779"/>
                </a:lnTo>
                <a:lnTo>
                  <a:pt x="2257320" y="0"/>
                </a:lnTo>
                <a:close/>
              </a:path>
            </a:pathLst>
          </a:custGeom>
          <a:blipFill rotWithShape="1">
            <a:blip r:embed="rId3">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383067" y="4528908"/>
            <a:ext cx="8377866" cy="1184167"/>
            <a:chOff x="182598" y="4528908"/>
            <a:chExt cx="8377866" cy="1184167"/>
          </a:xfrm>
        </p:grpSpPr>
        <p:sp>
          <p:nvSpPr>
            <p:cNvPr id="32" name="Google Shape;32;p5"/>
            <p:cNvSpPr/>
            <p:nvPr/>
          </p:nvSpPr>
          <p:spPr>
            <a:xfrm flipH="1">
              <a:off x="182598" y="4528908"/>
              <a:ext cx="1100141"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sp>
          <p:nvSpPr>
            <p:cNvPr id="33" name="Google Shape;33;p5"/>
            <p:cNvSpPr/>
            <p:nvPr/>
          </p:nvSpPr>
          <p:spPr>
            <a:xfrm flipH="1">
              <a:off x="1638144" y="4528908"/>
              <a:ext cx="1100141"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sp>
          <p:nvSpPr>
            <p:cNvPr id="34" name="Google Shape;34;p5"/>
            <p:cNvSpPr/>
            <p:nvPr/>
          </p:nvSpPr>
          <p:spPr>
            <a:xfrm flipH="1">
              <a:off x="3093689" y="4528908"/>
              <a:ext cx="1100140"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sp>
          <p:nvSpPr>
            <p:cNvPr id="35" name="Google Shape;35;p5"/>
            <p:cNvSpPr/>
            <p:nvPr/>
          </p:nvSpPr>
          <p:spPr>
            <a:xfrm flipH="1">
              <a:off x="4549234" y="4528908"/>
              <a:ext cx="1100140"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sp>
          <p:nvSpPr>
            <p:cNvPr id="36" name="Google Shape;36;p5"/>
            <p:cNvSpPr/>
            <p:nvPr/>
          </p:nvSpPr>
          <p:spPr>
            <a:xfrm flipH="1">
              <a:off x="6004779" y="4528908"/>
              <a:ext cx="1100140"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sp>
          <p:nvSpPr>
            <p:cNvPr id="37" name="Google Shape;37;p5"/>
            <p:cNvSpPr/>
            <p:nvPr/>
          </p:nvSpPr>
          <p:spPr>
            <a:xfrm flipH="1">
              <a:off x="7460324" y="4528908"/>
              <a:ext cx="1100140"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2">
                <a:alphaModFix/>
              </a:blip>
              <a:stretch>
                <a:fillRect/>
              </a:stretch>
            </a:blip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6"/>
          <p:cNvSpPr/>
          <p:nvPr/>
        </p:nvSpPr>
        <p:spPr>
          <a:xfrm>
            <a:off x="7403326" y="187301"/>
            <a:ext cx="1516015" cy="1441764"/>
          </a:xfrm>
          <a:custGeom>
            <a:avLst/>
            <a:gdLst/>
            <a:ahLst/>
            <a:cxnLst/>
            <a:rect l="l" t="t" r="r" b="b"/>
            <a:pathLst>
              <a:path w="2014638" h="2016453" extrusionOk="0">
                <a:moveTo>
                  <a:pt x="0" y="0"/>
                </a:moveTo>
                <a:lnTo>
                  <a:pt x="2014638" y="0"/>
                </a:lnTo>
                <a:lnTo>
                  <a:pt x="2014638" y="2016453"/>
                </a:lnTo>
                <a:lnTo>
                  <a:pt x="0" y="2016453"/>
                </a:lnTo>
                <a:lnTo>
                  <a:pt x="0" y="0"/>
                </a:lnTo>
                <a:close/>
              </a:path>
            </a:pathLst>
          </a:custGeom>
          <a:blipFill rotWithShape="1">
            <a:blip r:embed="rId2">
              <a:alphaModFix/>
            </a:blip>
            <a:stretch>
              <a:fillRect/>
            </a:stretch>
          </a:blipFill>
          <a:ln>
            <a:noFill/>
          </a:ln>
        </p:spPr>
      </p:sp>
      <p:sp>
        <p:nvSpPr>
          <p:cNvPr id="42" name="Google Shape;42;p6"/>
          <p:cNvSpPr/>
          <p:nvPr/>
        </p:nvSpPr>
        <p:spPr>
          <a:xfrm>
            <a:off x="48370" y="3207897"/>
            <a:ext cx="1862047" cy="1792843"/>
          </a:xfrm>
          <a:custGeom>
            <a:avLst/>
            <a:gdLst/>
            <a:ahLst/>
            <a:cxnLst/>
            <a:rect l="l" t="t" r="r" b="b"/>
            <a:pathLst>
              <a:path w="1830022" h="1948742" extrusionOk="0">
                <a:moveTo>
                  <a:pt x="0" y="0"/>
                </a:moveTo>
                <a:lnTo>
                  <a:pt x="1830022" y="0"/>
                </a:lnTo>
                <a:lnTo>
                  <a:pt x="1830022" y="1948742"/>
                </a:lnTo>
                <a:lnTo>
                  <a:pt x="0" y="1948742"/>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7"/>
          <p:cNvSpPr/>
          <p:nvPr/>
        </p:nvSpPr>
        <p:spPr>
          <a:xfrm rot="1195535">
            <a:off x="7333724" y="646724"/>
            <a:ext cx="2075386" cy="1845744"/>
          </a:xfrm>
          <a:custGeom>
            <a:avLst/>
            <a:gdLst/>
            <a:ahLst/>
            <a:cxnLst/>
            <a:rect l="l" t="t" r="r" b="b"/>
            <a:pathLst>
              <a:path w="2438931" h="2169063" extrusionOk="0">
                <a:moveTo>
                  <a:pt x="0" y="0"/>
                </a:moveTo>
                <a:lnTo>
                  <a:pt x="2438931" y="0"/>
                </a:lnTo>
                <a:lnTo>
                  <a:pt x="2438931" y="2169064"/>
                </a:lnTo>
                <a:lnTo>
                  <a:pt x="0" y="2169064"/>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2" name="Google Shape;5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8"/>
          <p:cNvSpPr/>
          <p:nvPr/>
        </p:nvSpPr>
        <p:spPr>
          <a:xfrm rot="-512567" flipH="1">
            <a:off x="-188136" y="-455690"/>
            <a:ext cx="1399408" cy="1733727"/>
          </a:xfrm>
          <a:custGeom>
            <a:avLst/>
            <a:gdLst/>
            <a:ahLst/>
            <a:cxnLst/>
            <a:rect l="l" t="t" r="r" b="b"/>
            <a:pathLst>
              <a:path w="2375762" h="2943333" extrusionOk="0">
                <a:moveTo>
                  <a:pt x="0" y="0"/>
                </a:moveTo>
                <a:lnTo>
                  <a:pt x="2375763" y="0"/>
                </a:lnTo>
                <a:lnTo>
                  <a:pt x="2375763" y="2943333"/>
                </a:lnTo>
                <a:lnTo>
                  <a:pt x="0" y="2943333"/>
                </a:lnTo>
                <a:lnTo>
                  <a:pt x="0" y="0"/>
                </a:lnTo>
                <a:close/>
              </a:path>
            </a:pathLst>
          </a:custGeom>
          <a:blipFill rotWithShape="1">
            <a:blip r:embed="rId2">
              <a:alphaModFix/>
            </a:blip>
            <a:stretch>
              <a:fillRect/>
            </a:stretch>
          </a:blipFill>
          <a:ln>
            <a:noFill/>
          </a:ln>
        </p:spPr>
      </p:sp>
      <p:sp>
        <p:nvSpPr>
          <p:cNvPr id="54" name="Google Shape;54;p8"/>
          <p:cNvSpPr/>
          <p:nvPr/>
        </p:nvSpPr>
        <p:spPr>
          <a:xfrm rot="-990850">
            <a:off x="3825359" y="3478100"/>
            <a:ext cx="2303726" cy="2340503"/>
          </a:xfrm>
          <a:custGeom>
            <a:avLst/>
            <a:gdLst/>
            <a:ahLst/>
            <a:cxnLst/>
            <a:rect l="l" t="t" r="r" b="b"/>
            <a:pathLst>
              <a:path w="2219795" h="2944014" extrusionOk="0">
                <a:moveTo>
                  <a:pt x="0" y="0"/>
                </a:moveTo>
                <a:lnTo>
                  <a:pt x="2219795" y="0"/>
                </a:lnTo>
                <a:lnTo>
                  <a:pt x="2219795" y="2944014"/>
                </a:lnTo>
                <a:lnTo>
                  <a:pt x="0" y="294401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7" name="Google Shape;5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9"/>
          <p:cNvSpPr/>
          <p:nvPr/>
        </p:nvSpPr>
        <p:spPr>
          <a:xfrm>
            <a:off x="3461297" y="1875825"/>
            <a:ext cx="2221412" cy="1932394"/>
          </a:xfrm>
          <a:custGeom>
            <a:avLst/>
            <a:gdLst/>
            <a:ahLst/>
            <a:cxnLst/>
            <a:rect l="l" t="t" r="r" b="b"/>
            <a:pathLst>
              <a:path w="2146292" h="1867047" extrusionOk="0">
                <a:moveTo>
                  <a:pt x="0" y="0"/>
                </a:moveTo>
                <a:lnTo>
                  <a:pt x="2146293" y="0"/>
                </a:lnTo>
                <a:lnTo>
                  <a:pt x="2146293" y="1867047"/>
                </a:lnTo>
                <a:lnTo>
                  <a:pt x="0" y="1867047"/>
                </a:lnTo>
                <a:lnTo>
                  <a:pt x="0" y="0"/>
                </a:lnTo>
                <a:close/>
              </a:path>
            </a:pathLst>
          </a:custGeom>
          <a:blipFill rotWithShape="1">
            <a:blip r:embed="rId2">
              <a:alphaModFix/>
            </a:blip>
            <a:stretch>
              <a:fillRect/>
            </a:stretch>
          </a:blipFill>
          <a:ln>
            <a:noFill/>
          </a:ln>
        </p:spPr>
      </p:sp>
      <p:sp>
        <p:nvSpPr>
          <p:cNvPr id="59" name="Google Shape;59;p9"/>
          <p:cNvSpPr/>
          <p:nvPr/>
        </p:nvSpPr>
        <p:spPr>
          <a:xfrm>
            <a:off x="7922860" y="155728"/>
            <a:ext cx="1098288" cy="1098289"/>
          </a:xfrm>
          <a:custGeom>
            <a:avLst/>
            <a:gdLst/>
            <a:ahLst/>
            <a:cxnLst/>
            <a:rect l="l" t="t" r="r" b="b"/>
            <a:pathLst>
              <a:path w="2196577" h="2196577" extrusionOk="0">
                <a:moveTo>
                  <a:pt x="0" y="0"/>
                </a:moveTo>
                <a:lnTo>
                  <a:pt x="2196577" y="0"/>
                </a:lnTo>
                <a:lnTo>
                  <a:pt x="2196577" y="2196577"/>
                </a:lnTo>
                <a:lnTo>
                  <a:pt x="0" y="2196577"/>
                </a:lnTo>
                <a:lnTo>
                  <a:pt x="0" y="0"/>
                </a:lnTo>
                <a:close/>
              </a:path>
            </a:pathLst>
          </a:custGeom>
          <a:blipFill rotWithShape="1">
            <a:blip r:embed="rId3">
              <a:alphaModFix/>
            </a:blip>
            <a:stretch>
              <a:fillRect/>
            </a:stretch>
          </a:blipFill>
          <a:ln>
            <a:noFill/>
          </a:ln>
        </p:spPr>
      </p:sp>
      <p:sp>
        <p:nvSpPr>
          <p:cNvPr id="60" name="Google Shape;60;p9"/>
          <p:cNvSpPr/>
          <p:nvPr/>
        </p:nvSpPr>
        <p:spPr>
          <a:xfrm flipH="1">
            <a:off x="116323" y="217658"/>
            <a:ext cx="1100141"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4">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0"/>
          <p:cNvSpPr/>
          <p:nvPr/>
        </p:nvSpPr>
        <p:spPr>
          <a:xfrm>
            <a:off x="685971" y="2765738"/>
            <a:ext cx="425929" cy="393105"/>
          </a:xfrm>
          <a:custGeom>
            <a:avLst/>
            <a:gdLst/>
            <a:ahLst/>
            <a:cxnLst/>
            <a:rect l="l" t="t" r="r" b="b"/>
            <a:pathLst>
              <a:path w="851857" h="786210" extrusionOk="0">
                <a:moveTo>
                  <a:pt x="0" y="0"/>
                </a:moveTo>
                <a:lnTo>
                  <a:pt x="851858" y="0"/>
                </a:lnTo>
                <a:lnTo>
                  <a:pt x="851858" y="786209"/>
                </a:lnTo>
                <a:lnTo>
                  <a:pt x="0" y="786209"/>
                </a:lnTo>
                <a:lnTo>
                  <a:pt x="0" y="0"/>
                </a:lnTo>
                <a:close/>
              </a:path>
            </a:pathLst>
          </a:custGeom>
          <a:blipFill rotWithShape="1">
            <a:blip r:embed="rId2">
              <a:alphaModFix/>
            </a:blip>
            <a:stretch>
              <a:fillRect t="-220497" r="-253406" b="-38478"/>
            </a:stretch>
          </a:blipFill>
          <a:ln>
            <a:noFill/>
          </a:ln>
        </p:spPr>
      </p:sp>
      <p:sp>
        <p:nvSpPr>
          <p:cNvPr id="64" name="Google Shape;64;p10"/>
          <p:cNvSpPr/>
          <p:nvPr/>
        </p:nvSpPr>
        <p:spPr>
          <a:xfrm flipH="1">
            <a:off x="685974" y="395433"/>
            <a:ext cx="1100141" cy="1184167"/>
          </a:xfrm>
          <a:custGeom>
            <a:avLst/>
            <a:gdLst/>
            <a:ahLst/>
            <a:cxnLst/>
            <a:rect l="l" t="t" r="r" b="b"/>
            <a:pathLst>
              <a:path w="2200281" h="2368334" extrusionOk="0">
                <a:moveTo>
                  <a:pt x="2200281" y="0"/>
                </a:moveTo>
                <a:lnTo>
                  <a:pt x="0" y="0"/>
                </a:lnTo>
                <a:lnTo>
                  <a:pt x="0" y="2368334"/>
                </a:lnTo>
                <a:lnTo>
                  <a:pt x="2200281" y="2368334"/>
                </a:lnTo>
                <a:lnTo>
                  <a:pt x="2200281" y="0"/>
                </a:lnTo>
                <a:close/>
              </a:path>
            </a:pathLst>
          </a:custGeom>
          <a:blipFill rotWithShape="1">
            <a:blip r:embed="rId3">
              <a:alphaModFix/>
            </a:blip>
            <a:stretch>
              <a:fillRect/>
            </a:stretch>
          </a:blipFill>
          <a:ln>
            <a:noFill/>
          </a:ln>
        </p:spPr>
      </p:sp>
      <p:sp>
        <p:nvSpPr>
          <p:cNvPr id="65" name="Google Shape;65;p10"/>
          <p:cNvSpPr/>
          <p:nvPr/>
        </p:nvSpPr>
        <p:spPr>
          <a:xfrm>
            <a:off x="-134723" y="3158846"/>
            <a:ext cx="2177011" cy="2228060"/>
          </a:xfrm>
          <a:custGeom>
            <a:avLst/>
            <a:gdLst/>
            <a:ahLst/>
            <a:cxnLst/>
            <a:rect l="l" t="t" r="r" b="b"/>
            <a:pathLst>
              <a:path w="1780786" h="1822544" extrusionOk="0">
                <a:moveTo>
                  <a:pt x="0" y="0"/>
                </a:moveTo>
                <a:lnTo>
                  <a:pt x="1780786" y="0"/>
                </a:lnTo>
                <a:lnTo>
                  <a:pt x="1780786" y="1822544"/>
                </a:lnTo>
                <a:lnTo>
                  <a:pt x="0" y="1822544"/>
                </a:lnTo>
                <a:lnTo>
                  <a:pt x="0" y="0"/>
                </a:lnTo>
                <a:close/>
              </a:path>
            </a:pathLst>
          </a:custGeom>
          <a:blipFill rotWithShape="1">
            <a:blip r:embed="rId4">
              <a:alphaModFix/>
            </a:blip>
            <a:stretch>
              <a:fillRect/>
            </a:stretch>
          </a:blipFill>
          <a:ln>
            <a:noFill/>
          </a:ln>
        </p:spPr>
      </p:sp>
      <p:sp>
        <p:nvSpPr>
          <p:cNvPr id="66" name="Google Shape;66;p10"/>
          <p:cNvSpPr/>
          <p:nvPr/>
        </p:nvSpPr>
        <p:spPr>
          <a:xfrm>
            <a:off x="7762310" y="3853279"/>
            <a:ext cx="1098288" cy="1098289"/>
          </a:xfrm>
          <a:custGeom>
            <a:avLst/>
            <a:gdLst/>
            <a:ahLst/>
            <a:cxnLst/>
            <a:rect l="l" t="t" r="r" b="b"/>
            <a:pathLst>
              <a:path w="2196577" h="2196577" extrusionOk="0">
                <a:moveTo>
                  <a:pt x="0" y="0"/>
                </a:moveTo>
                <a:lnTo>
                  <a:pt x="2196577" y="0"/>
                </a:lnTo>
                <a:lnTo>
                  <a:pt x="2196577" y="2196577"/>
                </a:lnTo>
                <a:lnTo>
                  <a:pt x="0" y="2196577"/>
                </a:lnTo>
                <a:lnTo>
                  <a:pt x="0" y="0"/>
                </a:lnTo>
                <a:close/>
              </a:path>
            </a:pathLst>
          </a:custGeom>
          <a:blipFill rotWithShape="1">
            <a:blip r:embed="rId5">
              <a:alphaModFix/>
            </a:blip>
            <a:stretch>
              <a:fillRect/>
            </a:stretch>
          </a:blipFill>
          <a:ln>
            <a:noFill/>
          </a:ln>
        </p:spPr>
      </p:sp>
      <p:sp>
        <p:nvSpPr>
          <p:cNvPr id="67" name="Google Shape;67;p10"/>
          <p:cNvSpPr/>
          <p:nvPr/>
        </p:nvSpPr>
        <p:spPr>
          <a:xfrm>
            <a:off x="8093372" y="327681"/>
            <a:ext cx="1050632" cy="1052166"/>
          </a:xfrm>
          <a:custGeom>
            <a:avLst/>
            <a:gdLst/>
            <a:ahLst/>
            <a:cxnLst/>
            <a:rect l="l" t="t" r="r" b="b"/>
            <a:pathLst>
              <a:path w="2101264" h="2104332" extrusionOk="0">
                <a:moveTo>
                  <a:pt x="0" y="0"/>
                </a:moveTo>
                <a:lnTo>
                  <a:pt x="2101264" y="0"/>
                </a:lnTo>
                <a:lnTo>
                  <a:pt x="2101264" y="2104332"/>
                </a:lnTo>
                <a:lnTo>
                  <a:pt x="0" y="2104332"/>
                </a:lnTo>
                <a:lnTo>
                  <a:pt x="0" y="0"/>
                </a:lnTo>
                <a:close/>
              </a:path>
            </a:pathLst>
          </a:custGeom>
          <a:blipFill rotWithShape="1">
            <a:blip r:embed="rId6">
              <a:alphaModFix/>
            </a:blip>
            <a:stretch>
              <a:fillRect/>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g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gi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1">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Oswald Medium"/>
              <a:buNone/>
              <a:defRPr sz="2800">
                <a:solidFill>
                  <a:schemeClr val="dk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swald Medium"/>
              <a:buChar char="●"/>
              <a:defRPr sz="1800">
                <a:solidFill>
                  <a:schemeClr val="dk2"/>
                </a:solidFill>
                <a:latin typeface="Oswald Medium"/>
                <a:ea typeface="Oswald Medium"/>
                <a:cs typeface="Oswald Medium"/>
                <a:sym typeface="Oswald Medium"/>
              </a:defRPr>
            </a:lvl1pPr>
            <a:lvl2pPr marL="914400" lvl="1" indent="-317500">
              <a:lnSpc>
                <a:spcPct val="115000"/>
              </a:lnSpc>
              <a:spcBef>
                <a:spcPts val="0"/>
              </a:spcBef>
              <a:spcAft>
                <a:spcPts val="0"/>
              </a:spcAft>
              <a:buClr>
                <a:schemeClr val="dk2"/>
              </a:buClr>
              <a:buSzPts val="1400"/>
              <a:buFont typeface="Open Sans"/>
              <a:buChar char="○"/>
              <a:defRPr b="1">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70" name="Google Shape;70;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8.jpeg"/><Relationship Id="rId4" Type="http://schemas.openxmlformats.org/officeDocument/2006/relationships/image" Target="../media/image17.gif"/></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9.jpe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4.png"/><Relationship Id="rId2"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Layout" Target="../slideLayouts/slideLayout1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51" name="Google Shape;151;p23"/>
          <p:cNvSpPr txBox="1"/>
          <p:nvPr/>
        </p:nvSpPr>
        <p:spPr>
          <a:xfrm>
            <a:off x="1668367" y="431010"/>
            <a:ext cx="5624814" cy="1046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6800">
                <a:solidFill>
                  <a:srgbClr val="263844"/>
                </a:solidFill>
                <a:latin typeface="Oswald"/>
                <a:ea typeface="Oswald"/>
                <a:cs typeface="Oswald"/>
                <a:sym typeface="Oswald"/>
              </a:rPr>
              <a:t>PYTHON WEEK 2 </a:t>
            </a:r>
            <a:endParaRPr sz="6800">
              <a:solidFill>
                <a:srgbClr val="263844"/>
              </a:solidFill>
              <a:latin typeface="Oswald"/>
              <a:ea typeface="Oswald"/>
              <a:cs typeface="Oswald"/>
              <a:sym typeface="Oswald"/>
            </a:endParaRPr>
          </a:p>
        </p:txBody>
      </p:sp>
      <p:sp>
        <p:nvSpPr>
          <p:cNvPr id="152" name="Google Shape;152;p23"/>
          <p:cNvSpPr/>
          <p:nvPr/>
        </p:nvSpPr>
        <p:spPr>
          <a:xfrm>
            <a:off x="1454980" y="4201322"/>
            <a:ext cx="396207" cy="365674"/>
          </a:xfrm>
          <a:custGeom>
            <a:avLst/>
            <a:gdLst/>
            <a:ahLst/>
            <a:cxnLst/>
            <a:rect l="l" t="t" r="r" b="b"/>
            <a:pathLst>
              <a:path w="792414" h="731347" extrusionOk="0">
                <a:moveTo>
                  <a:pt x="0" y="0"/>
                </a:moveTo>
                <a:lnTo>
                  <a:pt x="792414" y="0"/>
                </a:lnTo>
                <a:lnTo>
                  <a:pt x="792414" y="731348"/>
                </a:lnTo>
                <a:lnTo>
                  <a:pt x="0" y="731348"/>
                </a:lnTo>
                <a:lnTo>
                  <a:pt x="0" y="0"/>
                </a:lnTo>
                <a:close/>
              </a:path>
            </a:pathLst>
          </a:custGeom>
          <a:blipFill rotWithShape="1">
            <a:blip r:embed="rId3">
              <a:alphaModFix/>
            </a:blip>
            <a:stretch>
              <a:fillRect t="-220497" r="-253406" b="-38478"/>
            </a:stretch>
          </a:blipFill>
          <a:ln>
            <a:noFill/>
          </a:ln>
        </p:spPr>
        <p:txBody>
          <a:bodyPr/>
          <a:lstStyle/>
          <a:p>
            <a:endParaRPr lang="en-US"/>
          </a:p>
        </p:txBody>
      </p:sp>
      <p:sp>
        <p:nvSpPr>
          <p:cNvPr id="153" name="Google Shape;153;p23"/>
          <p:cNvSpPr/>
          <p:nvPr/>
        </p:nvSpPr>
        <p:spPr>
          <a:xfrm>
            <a:off x="7219727" y="605118"/>
            <a:ext cx="551644" cy="509133"/>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3">
              <a:alphaModFix/>
            </a:blip>
            <a:stretch>
              <a:fillRect t="-220497" r="-253406" b="-38478"/>
            </a:stretch>
          </a:blipFill>
          <a:ln>
            <a:noFill/>
          </a:ln>
        </p:spPr>
        <p:txBody>
          <a:bodyPr/>
          <a:lstStyle/>
          <a:p>
            <a:endParaRPr lang="en-US">
              <a:ln>
                <a:solidFill>
                  <a:srgbClr val="FFFF00"/>
                </a:solidFill>
              </a:ln>
              <a:solidFill>
                <a:srgbClr val="FFFF00"/>
              </a:solidFill>
            </a:endParaRPr>
          </a:p>
        </p:txBody>
      </p:sp>
      <p:sp>
        <p:nvSpPr>
          <p:cNvPr id="4" name="TextBox 3">
            <a:extLst>
              <a:ext uri="{FF2B5EF4-FFF2-40B4-BE49-F238E27FC236}">
                <a16:creationId xmlns:a16="http://schemas.microsoft.com/office/drawing/2014/main" id="{56BA261C-E856-913D-E718-E89A5B70818C}"/>
              </a:ext>
            </a:extLst>
          </p:cNvPr>
          <p:cNvSpPr txBox="1"/>
          <p:nvPr/>
        </p:nvSpPr>
        <p:spPr>
          <a:xfrm>
            <a:off x="4163122" y="1389550"/>
            <a:ext cx="4637803" cy="523220"/>
          </a:xfrm>
          <a:prstGeom prst="rect">
            <a:avLst/>
          </a:prstGeom>
          <a:noFill/>
        </p:spPr>
        <p:txBody>
          <a:bodyPr wrap="square" rtlCol="0">
            <a:spAutoFit/>
          </a:bodyPr>
          <a:lstStyle/>
          <a:p>
            <a:r>
              <a:rPr lang="en-US" sz="2800" i="1"/>
              <a:t>Great Training Day - 1</a:t>
            </a:r>
          </a:p>
        </p:txBody>
      </p:sp>
      <p:pic>
        <p:nvPicPr>
          <p:cNvPr id="5" name="Picture 4" descr="A picture containing light&#10;&#10;Description automatically generated">
            <a:extLst>
              <a:ext uri="{FF2B5EF4-FFF2-40B4-BE49-F238E27FC236}">
                <a16:creationId xmlns:a16="http://schemas.microsoft.com/office/drawing/2014/main" id="{A2C50902-81BB-E57B-1EB3-730A665B0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63" y="3235877"/>
            <a:ext cx="1712124" cy="1712124"/>
          </a:xfrm>
          <a:prstGeom prst="rect">
            <a:avLst/>
          </a:prstGeom>
        </p:spPr>
      </p:pic>
      <p:sp>
        <p:nvSpPr>
          <p:cNvPr id="6" name="Bong bóng Lời nói: Hình bầu dục 3">
            <a:extLst>
              <a:ext uri="{FF2B5EF4-FFF2-40B4-BE49-F238E27FC236}">
                <a16:creationId xmlns:a16="http://schemas.microsoft.com/office/drawing/2014/main" id="{4474C473-2383-39B4-43AD-6D7F22021C31}"/>
              </a:ext>
            </a:extLst>
          </p:cNvPr>
          <p:cNvSpPr/>
          <p:nvPr/>
        </p:nvSpPr>
        <p:spPr>
          <a:xfrm>
            <a:off x="1732696" y="2571750"/>
            <a:ext cx="4207188" cy="1520189"/>
          </a:xfrm>
          <a:prstGeom prst="wedgeEllipseCallout">
            <a:avLst>
              <a:gd name="adj1" fmla="val -53015"/>
              <a:gd name="adj2" fmla="val 370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endParaRPr>
          </a:p>
          <a:p>
            <a:r>
              <a:rPr lang="en-US" sz="1200">
                <a:solidFill>
                  <a:schemeClr val="tx1"/>
                </a:solidFill>
              </a:rPr>
              <a:t>Chào mọi người!</a:t>
            </a:r>
          </a:p>
          <a:p>
            <a:r>
              <a:rPr lang="en-US" sz="1200">
                <a:solidFill>
                  <a:schemeClr val="tx1"/>
                </a:solidFill>
              </a:rPr>
              <a:t>Mình là Salmon - Mentor ca 1 </a:t>
            </a:r>
          </a:p>
          <a:p>
            <a:r>
              <a:rPr lang="en-US" sz="1200">
                <a:solidFill>
                  <a:schemeClr val="tx1"/>
                </a:solidFill>
              </a:rPr>
              <a:t>slide week 1 bị các anh chị chê slide xấu </a:t>
            </a:r>
          </a:p>
          <a:p>
            <a:r>
              <a:rPr lang="en-US" sz="1200">
                <a:solidFill>
                  <a:schemeClr val="tx1"/>
                </a:solidFill>
              </a:rPr>
              <a:t>(một phần vì mình bận và lười</a:t>
            </a:r>
            <a:r>
              <a:rPr lang="en-US" sz="1200">
                <a:solidFill>
                  <a:schemeClr val="tx1"/>
                </a:solidFill>
                <a:sym typeface="Wingdings" panose="05000000000000000000" pitchFamily="2" charset="2"/>
              </a:rPr>
              <a:t>@@)</a:t>
            </a:r>
          </a:p>
          <a:p>
            <a:r>
              <a:rPr lang="en-US" sz="1200">
                <a:solidFill>
                  <a:schemeClr val="tx1"/>
                </a:solidFill>
                <a:sym typeface="Wingdings" panose="05000000000000000000" pitchFamily="2" charset="2"/>
              </a:rPr>
              <a:t>Thế nên hôm nay mình sẽ bù đắp lại cho các bạn một slide xịn xò</a:t>
            </a:r>
          </a:p>
          <a:p>
            <a:endParaRPr lang="vi-VN" sz="1200" dirty="0">
              <a:solidFill>
                <a:schemeClr val="tx1"/>
              </a:solidFill>
            </a:endParaRPr>
          </a:p>
        </p:txBody>
      </p:sp>
      <p:pic>
        <p:nvPicPr>
          <p:cNvPr id="2050" name="Picture 2" descr="Không có mô tả ảnh.">
            <a:extLst>
              <a:ext uri="{FF2B5EF4-FFF2-40B4-BE49-F238E27FC236}">
                <a16:creationId xmlns:a16="http://schemas.microsoft.com/office/drawing/2014/main" id="{58B53F9B-1E38-F4F1-C135-E1831E65B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440" y="380414"/>
            <a:ext cx="958540" cy="9585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v: you sneak into heaven with a tattoo : r/memes">
            <a:extLst>
              <a:ext uri="{FF2B5EF4-FFF2-40B4-BE49-F238E27FC236}">
                <a16:creationId xmlns:a16="http://schemas.microsoft.com/office/drawing/2014/main" id="{D5B6C820-E9A4-53CA-0CAA-0EF11EDCB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307" y="924622"/>
            <a:ext cx="5657385" cy="30408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F15503-6EF0-E1F6-93CB-2793A9958822}"/>
              </a:ext>
            </a:extLst>
          </p:cNvPr>
          <p:cNvSpPr txBox="1"/>
          <p:nvPr/>
        </p:nvSpPr>
        <p:spPr>
          <a:xfrm>
            <a:off x="3393688" y="2474316"/>
            <a:ext cx="2300868" cy="307777"/>
          </a:xfrm>
          <a:prstGeom prst="rect">
            <a:avLst/>
          </a:prstGeom>
          <a:noFill/>
        </p:spPr>
        <p:txBody>
          <a:bodyPr wrap="square">
            <a:spAutoFit/>
          </a:bodyPr>
          <a:lstStyle/>
          <a:p>
            <a:r>
              <a:rPr lang="en-US" sz="1400" b="1">
                <a:latin typeface="Tahoma" panose="020B0604030504040204" pitchFamily="34" charset="0"/>
                <a:ea typeface="Tahoma" panose="020B0604030504040204" pitchFamily="34" charset="0"/>
                <a:cs typeface="Tahoma" panose="020B0604030504040204" pitchFamily="34" charset="0"/>
              </a:rPr>
              <a:t>Cấu trúc dữ liệu Python</a:t>
            </a:r>
          </a:p>
        </p:txBody>
      </p:sp>
    </p:spTree>
    <p:extLst>
      <p:ext uri="{BB962C8B-B14F-4D97-AF65-F5344CB8AC3E}">
        <p14:creationId xmlns:p14="http://schemas.microsoft.com/office/powerpoint/2010/main" val="74297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F5E9D0-567C-20BA-9852-BDAFB6EF489C}"/>
              </a:ext>
            </a:extLst>
          </p:cNvPr>
          <p:cNvPicPr>
            <a:picLocks noChangeAspect="1"/>
          </p:cNvPicPr>
          <p:nvPr/>
        </p:nvPicPr>
        <p:blipFill>
          <a:blip r:embed="rId2"/>
          <a:stretch>
            <a:fillRect/>
          </a:stretch>
        </p:blipFill>
        <p:spPr>
          <a:xfrm>
            <a:off x="2707200" y="378531"/>
            <a:ext cx="815411" cy="1188823"/>
          </a:xfrm>
          <a:prstGeom prst="rect">
            <a:avLst/>
          </a:prstGeom>
        </p:spPr>
      </p:pic>
      <p:pic>
        <p:nvPicPr>
          <p:cNvPr id="7" name="Picture 6">
            <a:extLst>
              <a:ext uri="{FF2B5EF4-FFF2-40B4-BE49-F238E27FC236}">
                <a16:creationId xmlns:a16="http://schemas.microsoft.com/office/drawing/2014/main" id="{F1886AD2-E19A-643D-5B96-98BB084A675F}"/>
              </a:ext>
            </a:extLst>
          </p:cNvPr>
          <p:cNvPicPr>
            <a:picLocks noChangeAspect="1"/>
          </p:cNvPicPr>
          <p:nvPr/>
        </p:nvPicPr>
        <p:blipFill>
          <a:blip r:embed="rId3"/>
          <a:stretch>
            <a:fillRect/>
          </a:stretch>
        </p:blipFill>
        <p:spPr>
          <a:xfrm>
            <a:off x="2707200" y="1989517"/>
            <a:ext cx="929721" cy="1059272"/>
          </a:xfrm>
          <a:prstGeom prst="rect">
            <a:avLst/>
          </a:prstGeom>
        </p:spPr>
      </p:pic>
      <p:pic>
        <p:nvPicPr>
          <p:cNvPr id="9" name="Picture 8">
            <a:extLst>
              <a:ext uri="{FF2B5EF4-FFF2-40B4-BE49-F238E27FC236}">
                <a16:creationId xmlns:a16="http://schemas.microsoft.com/office/drawing/2014/main" id="{8EC8F8FD-2827-7224-48F8-BE9AEC832CA7}"/>
              </a:ext>
            </a:extLst>
          </p:cNvPr>
          <p:cNvPicPr>
            <a:picLocks noChangeAspect="1"/>
          </p:cNvPicPr>
          <p:nvPr/>
        </p:nvPicPr>
        <p:blipFill>
          <a:blip r:embed="rId4"/>
          <a:stretch>
            <a:fillRect/>
          </a:stretch>
        </p:blipFill>
        <p:spPr>
          <a:xfrm>
            <a:off x="2752923" y="3308984"/>
            <a:ext cx="838273" cy="1150720"/>
          </a:xfrm>
          <a:prstGeom prst="rect">
            <a:avLst/>
          </a:prstGeom>
        </p:spPr>
      </p:pic>
      <p:pic>
        <p:nvPicPr>
          <p:cNvPr id="11" name="Picture 10">
            <a:extLst>
              <a:ext uri="{FF2B5EF4-FFF2-40B4-BE49-F238E27FC236}">
                <a16:creationId xmlns:a16="http://schemas.microsoft.com/office/drawing/2014/main" id="{878B765D-4C69-7E1D-3CF9-B2611225A4D4}"/>
              </a:ext>
            </a:extLst>
          </p:cNvPr>
          <p:cNvPicPr>
            <a:picLocks noChangeAspect="1"/>
          </p:cNvPicPr>
          <p:nvPr/>
        </p:nvPicPr>
        <p:blipFill>
          <a:blip r:embed="rId5"/>
          <a:stretch>
            <a:fillRect/>
          </a:stretch>
        </p:blipFill>
        <p:spPr>
          <a:xfrm>
            <a:off x="6526591" y="1435543"/>
            <a:ext cx="655377" cy="929721"/>
          </a:xfrm>
          <a:prstGeom prst="rect">
            <a:avLst/>
          </a:prstGeom>
        </p:spPr>
      </p:pic>
      <p:pic>
        <p:nvPicPr>
          <p:cNvPr id="13" name="Picture 12">
            <a:extLst>
              <a:ext uri="{FF2B5EF4-FFF2-40B4-BE49-F238E27FC236}">
                <a16:creationId xmlns:a16="http://schemas.microsoft.com/office/drawing/2014/main" id="{265D5116-044A-DE9D-D8A5-EBFD856FCFEC}"/>
              </a:ext>
            </a:extLst>
          </p:cNvPr>
          <p:cNvPicPr>
            <a:picLocks noChangeAspect="1"/>
          </p:cNvPicPr>
          <p:nvPr/>
        </p:nvPicPr>
        <p:blipFill>
          <a:blip r:embed="rId6"/>
          <a:stretch>
            <a:fillRect/>
          </a:stretch>
        </p:blipFill>
        <p:spPr>
          <a:xfrm>
            <a:off x="6400851" y="2519153"/>
            <a:ext cx="906859" cy="975445"/>
          </a:xfrm>
          <a:prstGeom prst="rect">
            <a:avLst/>
          </a:prstGeom>
        </p:spPr>
      </p:pic>
      <p:sp>
        <p:nvSpPr>
          <p:cNvPr id="14" name="TextBox 13">
            <a:extLst>
              <a:ext uri="{FF2B5EF4-FFF2-40B4-BE49-F238E27FC236}">
                <a16:creationId xmlns:a16="http://schemas.microsoft.com/office/drawing/2014/main" id="{47DEB988-A5FB-7B48-F502-83CA2CAFA406}"/>
              </a:ext>
            </a:extLst>
          </p:cNvPr>
          <p:cNvSpPr txBox="1"/>
          <p:nvPr/>
        </p:nvSpPr>
        <p:spPr>
          <a:xfrm>
            <a:off x="1494261" y="808639"/>
            <a:ext cx="1024639" cy="307777"/>
          </a:xfrm>
          <a:prstGeom prst="rect">
            <a:avLst/>
          </a:prstGeom>
          <a:noFill/>
        </p:spPr>
        <p:txBody>
          <a:bodyPr wrap="none" rtlCol="0">
            <a:spAutoFit/>
          </a:bodyPr>
          <a:lstStyle/>
          <a:p>
            <a:r>
              <a:rPr lang="en-US"/>
              <a:t>people1 = </a:t>
            </a:r>
          </a:p>
        </p:txBody>
      </p:sp>
      <p:sp>
        <p:nvSpPr>
          <p:cNvPr id="15" name="TextBox 14">
            <a:extLst>
              <a:ext uri="{FF2B5EF4-FFF2-40B4-BE49-F238E27FC236}">
                <a16:creationId xmlns:a16="http://schemas.microsoft.com/office/drawing/2014/main" id="{0055BF29-D97D-98BD-4182-50DD8081DD87}"/>
              </a:ext>
            </a:extLst>
          </p:cNvPr>
          <p:cNvSpPr txBox="1"/>
          <p:nvPr/>
        </p:nvSpPr>
        <p:spPr>
          <a:xfrm>
            <a:off x="1494262" y="2365264"/>
            <a:ext cx="1024639" cy="307777"/>
          </a:xfrm>
          <a:prstGeom prst="rect">
            <a:avLst/>
          </a:prstGeom>
          <a:noFill/>
        </p:spPr>
        <p:txBody>
          <a:bodyPr wrap="none" rtlCol="0">
            <a:spAutoFit/>
          </a:bodyPr>
          <a:lstStyle/>
          <a:p>
            <a:r>
              <a:rPr lang="en-US"/>
              <a:t>people2 = </a:t>
            </a:r>
          </a:p>
        </p:txBody>
      </p:sp>
      <p:sp>
        <p:nvSpPr>
          <p:cNvPr id="16" name="TextBox 15">
            <a:extLst>
              <a:ext uri="{FF2B5EF4-FFF2-40B4-BE49-F238E27FC236}">
                <a16:creationId xmlns:a16="http://schemas.microsoft.com/office/drawing/2014/main" id="{01A3F3BB-9660-7E73-6E64-C00428CBE0AB}"/>
              </a:ext>
            </a:extLst>
          </p:cNvPr>
          <p:cNvSpPr txBox="1"/>
          <p:nvPr/>
        </p:nvSpPr>
        <p:spPr>
          <a:xfrm>
            <a:off x="1494262" y="3873195"/>
            <a:ext cx="1024639" cy="307777"/>
          </a:xfrm>
          <a:prstGeom prst="rect">
            <a:avLst/>
          </a:prstGeom>
          <a:noFill/>
        </p:spPr>
        <p:txBody>
          <a:bodyPr wrap="none" rtlCol="0">
            <a:spAutoFit/>
          </a:bodyPr>
          <a:lstStyle/>
          <a:p>
            <a:r>
              <a:rPr lang="en-US"/>
              <a:t>people3 = </a:t>
            </a:r>
          </a:p>
        </p:txBody>
      </p:sp>
      <p:sp>
        <p:nvSpPr>
          <p:cNvPr id="17" name="TextBox 16">
            <a:extLst>
              <a:ext uri="{FF2B5EF4-FFF2-40B4-BE49-F238E27FC236}">
                <a16:creationId xmlns:a16="http://schemas.microsoft.com/office/drawing/2014/main" id="{3565CC46-D543-B13E-79AC-E026E5746DF8}"/>
              </a:ext>
            </a:extLst>
          </p:cNvPr>
          <p:cNvSpPr txBox="1"/>
          <p:nvPr/>
        </p:nvSpPr>
        <p:spPr>
          <a:xfrm>
            <a:off x="5292125" y="1681740"/>
            <a:ext cx="1024639" cy="307777"/>
          </a:xfrm>
          <a:prstGeom prst="rect">
            <a:avLst/>
          </a:prstGeom>
          <a:noFill/>
        </p:spPr>
        <p:txBody>
          <a:bodyPr wrap="none" rtlCol="0">
            <a:spAutoFit/>
          </a:bodyPr>
          <a:lstStyle/>
          <a:p>
            <a:r>
              <a:rPr lang="en-US"/>
              <a:t>people4 = </a:t>
            </a:r>
          </a:p>
        </p:txBody>
      </p:sp>
      <p:sp>
        <p:nvSpPr>
          <p:cNvPr id="18" name="TextBox 17">
            <a:extLst>
              <a:ext uri="{FF2B5EF4-FFF2-40B4-BE49-F238E27FC236}">
                <a16:creationId xmlns:a16="http://schemas.microsoft.com/office/drawing/2014/main" id="{E5F35366-3C4C-AFD2-13D2-F4E5A3083BE3}"/>
              </a:ext>
            </a:extLst>
          </p:cNvPr>
          <p:cNvSpPr txBox="1"/>
          <p:nvPr/>
        </p:nvSpPr>
        <p:spPr>
          <a:xfrm>
            <a:off x="5421937" y="3001207"/>
            <a:ext cx="1024639" cy="307777"/>
          </a:xfrm>
          <a:prstGeom prst="rect">
            <a:avLst/>
          </a:prstGeom>
          <a:noFill/>
        </p:spPr>
        <p:txBody>
          <a:bodyPr wrap="none" rtlCol="0">
            <a:spAutoFit/>
          </a:bodyPr>
          <a:lstStyle/>
          <a:p>
            <a:r>
              <a:rPr lang="en-US"/>
              <a:t>people5 = </a:t>
            </a:r>
          </a:p>
        </p:txBody>
      </p:sp>
      <p:sp>
        <p:nvSpPr>
          <p:cNvPr id="2" name="TextBox 1">
            <a:extLst>
              <a:ext uri="{FF2B5EF4-FFF2-40B4-BE49-F238E27FC236}">
                <a16:creationId xmlns:a16="http://schemas.microsoft.com/office/drawing/2014/main" id="{3B552D4F-BC42-A265-7D58-AD63B7B8A955}"/>
              </a:ext>
            </a:extLst>
          </p:cNvPr>
          <p:cNvSpPr txBox="1"/>
          <p:nvPr/>
        </p:nvSpPr>
        <p:spPr>
          <a:xfrm>
            <a:off x="1836290" y="3088452"/>
            <a:ext cx="6936003" cy="369332"/>
          </a:xfrm>
          <a:prstGeom prst="rect">
            <a:avLst/>
          </a:prstGeom>
          <a:noFill/>
        </p:spPr>
        <p:txBody>
          <a:bodyPr wrap="square" rtlCol="0">
            <a:spAutoFit/>
          </a:bodyPr>
          <a:lstStyle/>
          <a:p>
            <a:r>
              <a:rPr lang="en-US"/>
              <a:t>People = </a:t>
            </a:r>
            <a:r>
              <a:rPr lang="en-US" sz="1800"/>
              <a:t>[                                                                                            ]</a:t>
            </a:r>
            <a:endParaRPr lang="en-US"/>
          </a:p>
        </p:txBody>
      </p:sp>
    </p:spTree>
    <p:extLst>
      <p:ext uri="{BB962C8B-B14F-4D97-AF65-F5344CB8AC3E}">
        <p14:creationId xmlns:p14="http://schemas.microsoft.com/office/powerpoint/2010/main" val="39898101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repeatCount="indefinite" accel="50000" decel="50000" fill="hold" nodeType="withEffect">
                                  <p:stCondLst>
                                    <p:cond delay="0"/>
                                  </p:stCondLst>
                                  <p:childTnLst>
                                    <p:animMotion origin="layout" path="M 5E-6 1.11111E-6 L 0.05209 0.45432 " pathEditMode="relative" rAng="0" ptsTypes="AA">
                                      <p:cBhvr>
                                        <p:cTn id="6" dur="2000" fill="hold"/>
                                        <p:tgtEl>
                                          <p:spTgt spid="5"/>
                                        </p:tgtEl>
                                        <p:attrNameLst>
                                          <p:attrName>ppt_x</p:attrName>
                                          <p:attrName>ppt_y</p:attrName>
                                        </p:attrNameLst>
                                      </p:cBhvr>
                                      <p:rCtr x="2604" y="22716"/>
                                    </p:animMotion>
                                  </p:childTnLst>
                                </p:cTn>
                              </p:par>
                              <p:par>
                                <p:cTn id="7" presetID="49" presetClass="path" presetSubtype="0" repeatCount="indefinite" accel="50000" decel="50000" fill="hold" nodeType="withEffect">
                                  <p:stCondLst>
                                    <p:cond delay="0"/>
                                  </p:stCondLst>
                                  <p:childTnLst>
                                    <p:animMotion origin="layout" path="M 8.33333E-7 -4.44444E-6 L 0.00642 0.24291 " pathEditMode="relative" rAng="0" ptsTypes="AA">
                                      <p:cBhvr>
                                        <p:cTn id="8" dur="2000" fill="hold"/>
                                        <p:tgtEl>
                                          <p:spTgt spid="11"/>
                                        </p:tgtEl>
                                        <p:attrNameLst>
                                          <p:attrName>ppt_x</p:attrName>
                                          <p:attrName>ppt_y</p:attrName>
                                        </p:attrNameLst>
                                      </p:cBhvr>
                                      <p:rCtr x="313" y="12130"/>
                                    </p:animMotion>
                                  </p:childTnLst>
                                </p:cTn>
                              </p:par>
                              <p:par>
                                <p:cTn id="9" presetID="49" presetClass="path" presetSubtype="0" repeatCount="indefinite" accel="50000" decel="50000" fill="hold" nodeType="withEffect">
                                  <p:stCondLst>
                                    <p:cond delay="0"/>
                                  </p:stCondLst>
                                  <p:childTnLst>
                                    <p:animMotion origin="layout" path="M 5E-6 3.82716E-6 L 0.17257 0.1537 " pathEditMode="relative" rAng="0" ptsTypes="AA">
                                      <p:cBhvr>
                                        <p:cTn id="10" dur="2000" fill="hold"/>
                                        <p:tgtEl>
                                          <p:spTgt spid="7"/>
                                        </p:tgtEl>
                                        <p:attrNameLst>
                                          <p:attrName>ppt_x</p:attrName>
                                          <p:attrName>ppt_y</p:attrName>
                                        </p:attrNameLst>
                                      </p:cBhvr>
                                      <p:rCtr x="8628" y="7685"/>
                                    </p:animMotion>
                                  </p:childTnLst>
                                </p:cTn>
                              </p:par>
                              <p:par>
                                <p:cTn id="11" presetID="49" presetClass="path" presetSubtype="0" repeatCount="indefinite" accel="50000" decel="50000" fill="hold" nodeType="withEffect">
                                  <p:stCondLst>
                                    <p:cond delay="0"/>
                                  </p:stCondLst>
                                  <p:childTnLst>
                                    <p:animMotion origin="layout" path="M 5E-6 1.7284E-6 L 0.28976 -0.11173 " pathEditMode="relative" rAng="0" ptsTypes="AA">
                                      <p:cBhvr>
                                        <p:cTn id="12" dur="2000" fill="hold"/>
                                        <p:tgtEl>
                                          <p:spTgt spid="9"/>
                                        </p:tgtEl>
                                        <p:attrNameLst>
                                          <p:attrName>ppt_x</p:attrName>
                                          <p:attrName>ppt_y</p:attrName>
                                        </p:attrNameLst>
                                      </p:cBhvr>
                                      <p:rCtr x="14479" y="-5586"/>
                                    </p:animMotion>
                                  </p:childTnLst>
                                </p:cTn>
                              </p:par>
                              <p:par>
                                <p:cTn id="13" presetID="49" presetClass="path" presetSubtype="0" repeatCount="indefinite" accel="50000" decel="50000" fill="hold" nodeType="withEffect">
                                  <p:stCondLst>
                                    <p:cond delay="0"/>
                                  </p:stCondLst>
                                  <p:childTnLst>
                                    <p:animMotion origin="layout" path="M 8.33333E-7 2.09877E-6 L 0.13351 0.05864 " pathEditMode="relative" rAng="0" ptsTypes="AA">
                                      <p:cBhvr>
                                        <p:cTn id="14" dur="2000" fill="hold"/>
                                        <p:tgtEl>
                                          <p:spTgt spid="13"/>
                                        </p:tgtEl>
                                        <p:attrNameLst>
                                          <p:attrName>ppt_x</p:attrName>
                                          <p:attrName>ppt_y</p:attrName>
                                        </p:attrNameLst>
                                      </p:cBhvr>
                                      <p:rCtr x="6667" y="2932"/>
                                    </p:animMotion>
                                  </p:childTnLst>
                                </p:cTn>
                              </p:par>
                              <p:par>
                                <p:cTn id="15" presetID="14" presetClass="exit" presetSubtype="10" repeatCount="indefinite" fill="hold" grpId="0" nodeType="withEffect">
                                  <p:stCondLst>
                                    <p:cond delay="0"/>
                                  </p:stCondLst>
                                  <p:childTnLst>
                                    <p:animEffect transition="out" filter="randombar(horizontal)">
                                      <p:cBhvr>
                                        <p:cTn id="16" dur="2000"/>
                                        <p:tgtEl>
                                          <p:spTgt spid="17"/>
                                        </p:tgtEl>
                                      </p:cBhvr>
                                    </p:animEffect>
                                    <p:set>
                                      <p:cBhvr>
                                        <p:cTn id="17" dur="1" fill="hold">
                                          <p:stCondLst>
                                            <p:cond delay="1999"/>
                                          </p:stCondLst>
                                        </p:cTn>
                                        <p:tgtEl>
                                          <p:spTgt spid="17"/>
                                        </p:tgtEl>
                                        <p:attrNameLst>
                                          <p:attrName>style.visibility</p:attrName>
                                        </p:attrNameLst>
                                      </p:cBhvr>
                                      <p:to>
                                        <p:strVal val="hidden"/>
                                      </p:to>
                                    </p:set>
                                  </p:childTnLst>
                                </p:cTn>
                              </p:par>
                              <p:par>
                                <p:cTn id="18" presetID="14" presetClass="exit" presetSubtype="10" repeatCount="indefinite" fill="hold" grpId="0" nodeType="withEffect">
                                  <p:stCondLst>
                                    <p:cond delay="0"/>
                                  </p:stCondLst>
                                  <p:childTnLst>
                                    <p:animEffect transition="out" filter="randombar(horizontal)">
                                      <p:cBhvr>
                                        <p:cTn id="19" dur="2100"/>
                                        <p:tgtEl>
                                          <p:spTgt spid="18"/>
                                        </p:tgtEl>
                                      </p:cBhvr>
                                    </p:animEffect>
                                    <p:set>
                                      <p:cBhvr>
                                        <p:cTn id="20" dur="1" fill="hold">
                                          <p:stCondLst>
                                            <p:cond delay="2099"/>
                                          </p:stCondLst>
                                        </p:cTn>
                                        <p:tgtEl>
                                          <p:spTgt spid="18"/>
                                        </p:tgtEl>
                                        <p:attrNameLst>
                                          <p:attrName>style.visibility</p:attrName>
                                        </p:attrNameLst>
                                      </p:cBhvr>
                                      <p:to>
                                        <p:strVal val="hidden"/>
                                      </p:to>
                                    </p:set>
                                  </p:childTnLst>
                                </p:cTn>
                              </p:par>
                              <p:par>
                                <p:cTn id="21" presetID="14" presetClass="exit" presetSubtype="10" repeatCount="indefinite" fill="hold" grpId="0" nodeType="withEffect">
                                  <p:stCondLst>
                                    <p:cond delay="0"/>
                                  </p:stCondLst>
                                  <p:childTnLst>
                                    <p:animEffect transition="out" filter="randombar(horizontal)">
                                      <p:cBhvr>
                                        <p:cTn id="22" dur="2200"/>
                                        <p:tgtEl>
                                          <p:spTgt spid="16"/>
                                        </p:tgtEl>
                                      </p:cBhvr>
                                    </p:animEffect>
                                    <p:set>
                                      <p:cBhvr>
                                        <p:cTn id="23" dur="1" fill="hold">
                                          <p:stCondLst>
                                            <p:cond delay="2199"/>
                                          </p:stCondLst>
                                        </p:cTn>
                                        <p:tgtEl>
                                          <p:spTgt spid="16"/>
                                        </p:tgtEl>
                                        <p:attrNameLst>
                                          <p:attrName>style.visibility</p:attrName>
                                        </p:attrNameLst>
                                      </p:cBhvr>
                                      <p:to>
                                        <p:strVal val="hidden"/>
                                      </p:to>
                                    </p:set>
                                  </p:childTnLst>
                                </p:cTn>
                              </p:par>
                              <p:par>
                                <p:cTn id="24" presetID="14" presetClass="exit" presetSubtype="10" repeatCount="indefinite" fill="hold" grpId="0" nodeType="withEffect">
                                  <p:stCondLst>
                                    <p:cond delay="0"/>
                                  </p:stCondLst>
                                  <p:childTnLst>
                                    <p:animEffect transition="out" filter="randombar(horizontal)">
                                      <p:cBhvr>
                                        <p:cTn id="25" dur="2100"/>
                                        <p:tgtEl>
                                          <p:spTgt spid="15"/>
                                        </p:tgtEl>
                                      </p:cBhvr>
                                    </p:animEffect>
                                    <p:set>
                                      <p:cBhvr>
                                        <p:cTn id="26" dur="1" fill="hold">
                                          <p:stCondLst>
                                            <p:cond delay="2099"/>
                                          </p:stCondLst>
                                        </p:cTn>
                                        <p:tgtEl>
                                          <p:spTgt spid="15"/>
                                        </p:tgtEl>
                                        <p:attrNameLst>
                                          <p:attrName>style.visibility</p:attrName>
                                        </p:attrNameLst>
                                      </p:cBhvr>
                                      <p:to>
                                        <p:strVal val="hidden"/>
                                      </p:to>
                                    </p:set>
                                  </p:childTnLst>
                                </p:cTn>
                              </p:par>
                              <p:par>
                                <p:cTn id="27" presetID="14" presetClass="exit" presetSubtype="10" repeatCount="indefinite" fill="hold" grpId="0" nodeType="withEffect">
                                  <p:stCondLst>
                                    <p:cond delay="0"/>
                                  </p:stCondLst>
                                  <p:childTnLst>
                                    <p:animEffect transition="out" filter="randombar(horizontal)">
                                      <p:cBhvr>
                                        <p:cTn id="28" dur="2100"/>
                                        <p:tgtEl>
                                          <p:spTgt spid="14"/>
                                        </p:tgtEl>
                                      </p:cBhvr>
                                    </p:animEffect>
                                    <p:set>
                                      <p:cBhvr>
                                        <p:cTn id="29" dur="1" fill="hold">
                                          <p:stCondLst>
                                            <p:cond delay="2099"/>
                                          </p:stCondLst>
                                        </p:cTn>
                                        <p:tgtEl>
                                          <p:spTgt spid="14"/>
                                        </p:tgtEl>
                                        <p:attrNameLst>
                                          <p:attrName>style.visibility</p:attrName>
                                        </p:attrNameLst>
                                      </p:cBhvr>
                                      <p:to>
                                        <p:strVal val="hidden"/>
                                      </p:to>
                                    </p:set>
                                  </p:childTnLst>
                                </p:cTn>
                              </p:par>
                              <p:par>
                                <p:cTn id="30" presetID="16" presetClass="entr" presetSubtype="21" repeatCount="indefinite"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2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pov: you sneak into heaven with a tattoo : r/memes">
            <a:extLst>
              <a:ext uri="{FF2B5EF4-FFF2-40B4-BE49-F238E27FC236}">
                <a16:creationId xmlns:a16="http://schemas.microsoft.com/office/drawing/2014/main" id="{F3B4253C-8D7C-F1D7-1138-265499FE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155" y="163966"/>
            <a:ext cx="2031670" cy="10920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2" descr="pov: you sneak into heaven with a tattoo : r/memes">
            <a:extLst>
              <a:ext uri="{FF2B5EF4-FFF2-40B4-BE49-F238E27FC236}">
                <a16:creationId xmlns:a16="http://schemas.microsoft.com/office/drawing/2014/main" id="{8D02196F-F3DB-DC5D-0399-9AB6615BB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41" y="2146036"/>
            <a:ext cx="2031670" cy="10920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Hình ảnh 2">
            <a:extLst>
              <a:ext uri="{FF2B5EF4-FFF2-40B4-BE49-F238E27FC236}">
                <a16:creationId xmlns:a16="http://schemas.microsoft.com/office/drawing/2014/main" id="{F5DA0FA1-2B90-5550-7762-F4C0B3C016C1}"/>
              </a:ext>
            </a:extLst>
          </p:cNvPr>
          <p:cNvPicPr>
            <a:picLocks noChangeAspect="1"/>
          </p:cNvPicPr>
          <p:nvPr/>
        </p:nvPicPr>
        <p:blipFill>
          <a:blip r:embed="rId3"/>
          <a:stretch>
            <a:fillRect/>
          </a:stretch>
        </p:blipFill>
        <p:spPr>
          <a:xfrm>
            <a:off x="431179" y="468821"/>
            <a:ext cx="2525022" cy="1247068"/>
          </a:xfrm>
          <a:prstGeom prst="rect">
            <a:avLst/>
          </a:prstGeom>
          <a:ln>
            <a:solidFill>
              <a:schemeClr val="bg2">
                <a:lumMod val="95000"/>
                <a:lumOff val="5000"/>
              </a:schemeClr>
            </a:solidFill>
          </a:ln>
        </p:spPr>
      </p:pic>
      <p:pic>
        <p:nvPicPr>
          <p:cNvPr id="5" name="Hình ảnh 3">
            <a:extLst>
              <a:ext uri="{FF2B5EF4-FFF2-40B4-BE49-F238E27FC236}">
                <a16:creationId xmlns:a16="http://schemas.microsoft.com/office/drawing/2014/main" id="{DCE9D643-E5A2-6853-B1AB-86301E3A3C65}"/>
              </a:ext>
            </a:extLst>
          </p:cNvPr>
          <p:cNvPicPr>
            <a:picLocks noChangeAspect="1"/>
          </p:cNvPicPr>
          <p:nvPr/>
        </p:nvPicPr>
        <p:blipFill>
          <a:blip r:embed="rId4"/>
          <a:stretch>
            <a:fillRect/>
          </a:stretch>
        </p:blipFill>
        <p:spPr>
          <a:xfrm>
            <a:off x="5345639" y="223107"/>
            <a:ext cx="3151591" cy="1643055"/>
          </a:xfrm>
          <a:prstGeom prst="rect">
            <a:avLst/>
          </a:prstGeom>
          <a:ln>
            <a:solidFill>
              <a:schemeClr val="bg2">
                <a:lumMod val="95000"/>
                <a:lumOff val="5000"/>
              </a:schemeClr>
            </a:solidFill>
          </a:ln>
        </p:spPr>
      </p:pic>
      <p:cxnSp>
        <p:nvCxnSpPr>
          <p:cNvPr id="7" name="Straight Arrow Connector 6">
            <a:extLst>
              <a:ext uri="{FF2B5EF4-FFF2-40B4-BE49-F238E27FC236}">
                <a16:creationId xmlns:a16="http://schemas.microsoft.com/office/drawing/2014/main" id="{5C492357-301F-34B8-D654-59DDD393E156}"/>
              </a:ext>
            </a:extLst>
          </p:cNvPr>
          <p:cNvCxnSpPr/>
          <p:nvPr/>
        </p:nvCxnSpPr>
        <p:spPr>
          <a:xfrm>
            <a:off x="3273911" y="1293077"/>
            <a:ext cx="197004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72160C17-8105-21EA-02A3-A716E56531D8}"/>
              </a:ext>
            </a:extLst>
          </p:cNvPr>
          <p:cNvSpPr txBox="1"/>
          <p:nvPr/>
        </p:nvSpPr>
        <p:spPr>
          <a:xfrm>
            <a:off x="3122341" y="2553549"/>
            <a:ext cx="4572000" cy="276999"/>
          </a:xfrm>
          <a:prstGeom prst="rect">
            <a:avLst/>
          </a:prstGeom>
          <a:noFill/>
        </p:spPr>
        <p:txBody>
          <a:bodyPr wrap="square">
            <a:spAutoFit/>
          </a:bodyPr>
          <a:lstStyle/>
          <a:p>
            <a:r>
              <a:rPr lang="en-US" sz="1200" b="1">
                <a:latin typeface="Tahoma" panose="020B0604030504040204" pitchFamily="34" charset="0"/>
                <a:ea typeface="Tahoma" panose="020B0604030504040204" pitchFamily="34" charset="0"/>
                <a:cs typeface="Tahoma" panose="020B0604030504040204" pitchFamily="34" charset="0"/>
              </a:rPr>
              <a:t>Cấu trúc dữ liệu Python</a:t>
            </a:r>
          </a:p>
        </p:txBody>
      </p:sp>
      <p:pic>
        <p:nvPicPr>
          <p:cNvPr id="9" name="Hình ảnh 2">
            <a:extLst>
              <a:ext uri="{FF2B5EF4-FFF2-40B4-BE49-F238E27FC236}">
                <a16:creationId xmlns:a16="http://schemas.microsoft.com/office/drawing/2014/main" id="{FB3B3DE4-D94A-C64D-BA77-C4354FF79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08" y="2357888"/>
            <a:ext cx="2031670" cy="1838902"/>
          </a:xfrm>
          <a:prstGeom prst="rect">
            <a:avLst/>
          </a:prstGeom>
          <a:ln>
            <a:solidFill>
              <a:schemeClr val="bg2">
                <a:lumMod val="95000"/>
                <a:lumOff val="5000"/>
              </a:schemeClr>
            </a:solidFill>
          </a:ln>
        </p:spPr>
      </p:pic>
      <p:cxnSp>
        <p:nvCxnSpPr>
          <p:cNvPr id="10" name="Straight Arrow Connector 9">
            <a:extLst>
              <a:ext uri="{FF2B5EF4-FFF2-40B4-BE49-F238E27FC236}">
                <a16:creationId xmlns:a16="http://schemas.microsoft.com/office/drawing/2014/main" id="{DF105E55-12D9-BED7-A67E-905CC8B6BF90}"/>
              </a:ext>
            </a:extLst>
          </p:cNvPr>
          <p:cNvCxnSpPr/>
          <p:nvPr/>
        </p:nvCxnSpPr>
        <p:spPr>
          <a:xfrm>
            <a:off x="3153151" y="3333750"/>
            <a:ext cx="197004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196C9960-8F48-9E98-3C38-082F1B455749}"/>
              </a:ext>
            </a:extLst>
          </p:cNvPr>
          <p:cNvSpPr txBox="1"/>
          <p:nvPr/>
        </p:nvSpPr>
        <p:spPr>
          <a:xfrm>
            <a:off x="3225779" y="660809"/>
            <a:ext cx="4572000" cy="276999"/>
          </a:xfrm>
          <a:prstGeom prst="rect">
            <a:avLst/>
          </a:prstGeom>
          <a:noFill/>
        </p:spPr>
        <p:txBody>
          <a:bodyPr wrap="square">
            <a:spAutoFit/>
          </a:bodyPr>
          <a:lstStyle/>
          <a:p>
            <a:r>
              <a:rPr lang="en-US" sz="1200" b="1">
                <a:latin typeface="Tahoma" panose="020B0604030504040204" pitchFamily="34" charset="0"/>
                <a:ea typeface="Tahoma" panose="020B0604030504040204" pitchFamily="34" charset="0"/>
                <a:cs typeface="Tahoma" panose="020B0604030504040204" pitchFamily="34" charset="0"/>
              </a:rPr>
              <a:t>Cấu trúc dữ liệu Python</a:t>
            </a:r>
          </a:p>
        </p:txBody>
      </p:sp>
      <p:pic>
        <p:nvPicPr>
          <p:cNvPr id="12" name="Hình ảnh 2">
            <a:extLst>
              <a:ext uri="{FF2B5EF4-FFF2-40B4-BE49-F238E27FC236}">
                <a16:creationId xmlns:a16="http://schemas.microsoft.com/office/drawing/2014/main" id="{3A63C532-9DEF-BA93-FA63-DAA662F8C0DC}"/>
              </a:ext>
            </a:extLst>
          </p:cNvPr>
          <p:cNvPicPr>
            <a:picLocks noChangeAspect="1"/>
          </p:cNvPicPr>
          <p:nvPr/>
        </p:nvPicPr>
        <p:blipFill>
          <a:blip r:embed="rId6"/>
          <a:stretch>
            <a:fillRect/>
          </a:stretch>
        </p:blipFill>
        <p:spPr>
          <a:xfrm>
            <a:off x="5407882" y="2610435"/>
            <a:ext cx="3174358" cy="1333808"/>
          </a:xfrm>
          <a:prstGeom prst="rect">
            <a:avLst/>
          </a:prstGeom>
          <a:ln>
            <a:solidFill>
              <a:schemeClr val="bg2">
                <a:lumMod val="95000"/>
                <a:lumOff val="5000"/>
              </a:schemeClr>
            </a:solidFill>
          </a:ln>
        </p:spPr>
      </p:pic>
    </p:spTree>
    <p:extLst>
      <p:ext uri="{BB962C8B-B14F-4D97-AF65-F5344CB8AC3E}">
        <p14:creationId xmlns:p14="http://schemas.microsoft.com/office/powerpoint/2010/main" val="32064541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280B0206-17BD-DED9-F50E-C1CCBBD11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013" y="2112277"/>
            <a:ext cx="1712124" cy="1712124"/>
          </a:xfrm>
          <a:prstGeom prst="rect">
            <a:avLst/>
          </a:prstGeom>
        </p:spPr>
      </p:pic>
      <p:sp>
        <p:nvSpPr>
          <p:cNvPr id="6" name="Speech Bubble: Oval 5">
            <a:extLst>
              <a:ext uri="{FF2B5EF4-FFF2-40B4-BE49-F238E27FC236}">
                <a16:creationId xmlns:a16="http://schemas.microsoft.com/office/drawing/2014/main" id="{5DBF4175-BCF0-242B-3760-5D982CA9B6A2}"/>
              </a:ext>
            </a:extLst>
          </p:cNvPr>
          <p:cNvSpPr/>
          <p:nvPr/>
        </p:nvSpPr>
        <p:spPr>
          <a:xfrm>
            <a:off x="2921619" y="1204332"/>
            <a:ext cx="3300761" cy="112209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Vậy trong python có những cấu trúc dữ liệu nào?</a:t>
            </a:r>
          </a:p>
          <a:p>
            <a:pPr algn="ctr"/>
            <a:endParaRPr lang="en-US"/>
          </a:p>
        </p:txBody>
      </p:sp>
    </p:spTree>
    <p:extLst>
      <p:ext uri="{BB962C8B-B14F-4D97-AF65-F5344CB8AC3E}">
        <p14:creationId xmlns:p14="http://schemas.microsoft.com/office/powerpoint/2010/main" val="41580503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4" name="Google Shape;174;p25"/>
          <p:cNvSpPr txBox="1"/>
          <p:nvPr/>
        </p:nvSpPr>
        <p:spPr>
          <a:xfrm>
            <a:off x="870075" y="122367"/>
            <a:ext cx="3465300" cy="6774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 sz="4400">
                <a:solidFill>
                  <a:srgbClr val="263844"/>
                </a:solidFill>
                <a:latin typeface="Oswald"/>
                <a:ea typeface="Oswald"/>
                <a:cs typeface="Oswald"/>
                <a:sym typeface="Oswald"/>
              </a:rPr>
              <a:t>Cấu Trúc dữ liệu</a:t>
            </a:r>
            <a:endParaRPr sz="100"/>
          </a:p>
        </p:txBody>
      </p:sp>
      <p:sp>
        <p:nvSpPr>
          <p:cNvPr id="175" name="Google Shape;175;p25"/>
          <p:cNvSpPr txBox="1"/>
          <p:nvPr/>
        </p:nvSpPr>
        <p:spPr>
          <a:xfrm>
            <a:off x="738305" y="799767"/>
            <a:ext cx="69771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a:solidFill>
                  <a:schemeClr val="dk1"/>
                </a:solidFill>
                <a:highlight>
                  <a:srgbClr val="F6F7F8"/>
                </a:highlight>
                <a:latin typeface="Courier New"/>
                <a:ea typeface="Courier New"/>
                <a:cs typeface="Courier New"/>
                <a:sym typeface="Courier New"/>
              </a:rPr>
              <a:t>Programs = Data Structures + Algorithms</a:t>
            </a:r>
            <a:endParaRPr sz="2200" b="1">
              <a:solidFill>
                <a:schemeClr val="dk1"/>
              </a:solidFill>
            </a:endParaRPr>
          </a:p>
        </p:txBody>
      </p:sp>
      <p:pic>
        <p:nvPicPr>
          <p:cNvPr id="176" name="Google Shape;176;p25"/>
          <p:cNvPicPr preferRelativeResize="0"/>
          <p:nvPr/>
        </p:nvPicPr>
        <p:blipFill>
          <a:blip r:embed="rId3">
            <a:alphaModFix/>
          </a:blip>
          <a:stretch>
            <a:fillRect/>
          </a:stretch>
        </p:blipFill>
        <p:spPr>
          <a:xfrm>
            <a:off x="870075" y="1343558"/>
            <a:ext cx="7685926" cy="2752550"/>
          </a:xfrm>
          <a:prstGeom prst="rect">
            <a:avLst/>
          </a:prstGeom>
          <a:noFill/>
          <a:ln>
            <a:noFill/>
          </a:ln>
        </p:spPr>
      </p:pic>
      <p:sp>
        <p:nvSpPr>
          <p:cNvPr id="2" name="Google Shape;153;p23">
            <a:extLst>
              <a:ext uri="{FF2B5EF4-FFF2-40B4-BE49-F238E27FC236}">
                <a16:creationId xmlns:a16="http://schemas.microsoft.com/office/drawing/2014/main" id="{5692815F-0E06-1798-9DED-ED4D3B6DB9CF}"/>
              </a:ext>
            </a:extLst>
          </p:cNvPr>
          <p:cNvSpPr/>
          <p:nvPr/>
        </p:nvSpPr>
        <p:spPr>
          <a:xfrm>
            <a:off x="423098" y="80485"/>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4">
              <a:alphaModFix/>
            </a:blip>
            <a:stretch>
              <a:fillRect t="-220497" r="-253406" b="-38478"/>
            </a:stretch>
          </a:blipFill>
          <a:ln>
            <a:noFill/>
          </a:ln>
        </p:spPr>
        <p:txBody>
          <a:bodyPr/>
          <a:lstStyle/>
          <a:p>
            <a:endParaRPr lang="en-US">
              <a:ln>
                <a:solidFill>
                  <a:srgbClr val="FFFF00"/>
                </a:solidFill>
              </a:ln>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4" name="Google Shape;184;p26"/>
          <p:cNvSpPr txBox="1"/>
          <p:nvPr/>
        </p:nvSpPr>
        <p:spPr>
          <a:xfrm>
            <a:off x="708582" y="202675"/>
            <a:ext cx="3465300" cy="6774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 sz="4400">
                <a:solidFill>
                  <a:srgbClr val="263844"/>
                </a:solidFill>
                <a:latin typeface="Oswald"/>
                <a:ea typeface="Oswald"/>
                <a:cs typeface="Oswald"/>
                <a:sym typeface="Oswald"/>
              </a:rPr>
              <a:t>Cấu Trúc dữ liệu</a:t>
            </a:r>
            <a:endParaRPr sz="100"/>
          </a:p>
        </p:txBody>
      </p:sp>
      <p:sp>
        <p:nvSpPr>
          <p:cNvPr id="185" name="Google Shape;185;p26"/>
          <p:cNvSpPr txBox="1"/>
          <p:nvPr/>
        </p:nvSpPr>
        <p:spPr>
          <a:xfrm>
            <a:off x="537825" y="880075"/>
            <a:ext cx="2131800" cy="322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AutoNum type="arabicPeriod"/>
            </a:pPr>
            <a:r>
              <a:rPr lang="en" sz="2000" b="1">
                <a:latin typeface="Calibri"/>
                <a:ea typeface="Calibri"/>
                <a:cs typeface="Calibri"/>
                <a:sym typeface="Calibri"/>
              </a:rPr>
              <a:t> List </a:t>
            </a:r>
            <a:endParaRPr sz="2000" b="1">
              <a:latin typeface="Calibri"/>
              <a:ea typeface="Calibri"/>
              <a:cs typeface="Calibri"/>
              <a:sym typeface="Calibri"/>
            </a:endParaRPr>
          </a:p>
        </p:txBody>
      </p:sp>
      <p:pic>
        <p:nvPicPr>
          <p:cNvPr id="186" name="Google Shape;186;p26"/>
          <p:cNvPicPr preferRelativeResize="0"/>
          <p:nvPr/>
        </p:nvPicPr>
        <p:blipFill>
          <a:blip r:embed="rId3">
            <a:alphaModFix/>
          </a:blip>
          <a:stretch>
            <a:fillRect/>
          </a:stretch>
        </p:blipFill>
        <p:spPr>
          <a:xfrm>
            <a:off x="804125" y="1357825"/>
            <a:ext cx="2938576" cy="367325"/>
          </a:xfrm>
          <a:prstGeom prst="rect">
            <a:avLst/>
          </a:prstGeom>
          <a:noFill/>
          <a:ln>
            <a:noFill/>
          </a:ln>
        </p:spPr>
      </p:pic>
      <p:sp>
        <p:nvSpPr>
          <p:cNvPr id="187" name="Google Shape;187;p26"/>
          <p:cNvSpPr txBox="1"/>
          <p:nvPr/>
        </p:nvSpPr>
        <p:spPr>
          <a:xfrm>
            <a:off x="804125" y="1809025"/>
            <a:ext cx="643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C1E21"/>
                </a:solidFill>
              </a:rPr>
              <a:t>     Mỗi phần tử trong list đều được gán 1 vị trí, gọi là chỉ số index. Giá trị index bắt đầu từ 0 và tiếp tục cho đến phần tử cuối cùng được gọi là index dương (theo chiều từ trái qua phải). Ngoài ra, ta có thể sử dụng index phủ định bắt đầu từ -1 cho phép bạn truy cập các phần tử từ cuối cùng đến đầu tiên (theo chiều từ phải qua trái).</a:t>
            </a:r>
            <a:endParaRPr/>
          </a:p>
        </p:txBody>
      </p:sp>
      <p:pic>
        <p:nvPicPr>
          <p:cNvPr id="188" name="Google Shape;188;p26"/>
          <p:cNvPicPr preferRelativeResize="0"/>
          <p:nvPr/>
        </p:nvPicPr>
        <p:blipFill>
          <a:blip r:embed="rId4">
            <a:alphaModFix/>
          </a:blip>
          <a:stretch>
            <a:fillRect/>
          </a:stretch>
        </p:blipFill>
        <p:spPr>
          <a:xfrm>
            <a:off x="804125" y="2693300"/>
            <a:ext cx="7001424" cy="1263550"/>
          </a:xfrm>
          <a:prstGeom prst="rect">
            <a:avLst/>
          </a:prstGeom>
          <a:noFill/>
          <a:ln>
            <a:noFill/>
          </a:ln>
        </p:spPr>
      </p:pic>
      <p:pic>
        <p:nvPicPr>
          <p:cNvPr id="189" name="Google Shape;189;p26"/>
          <p:cNvPicPr preferRelativeResize="0"/>
          <p:nvPr/>
        </p:nvPicPr>
        <p:blipFill>
          <a:blip r:embed="rId5">
            <a:alphaModFix/>
          </a:blip>
          <a:stretch>
            <a:fillRect/>
          </a:stretch>
        </p:blipFill>
        <p:spPr>
          <a:xfrm>
            <a:off x="804125" y="4064400"/>
            <a:ext cx="5945349" cy="513150"/>
          </a:xfrm>
          <a:prstGeom prst="rect">
            <a:avLst/>
          </a:prstGeom>
          <a:noFill/>
          <a:ln>
            <a:noFill/>
          </a:ln>
        </p:spPr>
      </p:pic>
      <p:sp>
        <p:nvSpPr>
          <p:cNvPr id="3" name="Google Shape;153;p23">
            <a:extLst>
              <a:ext uri="{FF2B5EF4-FFF2-40B4-BE49-F238E27FC236}">
                <a16:creationId xmlns:a16="http://schemas.microsoft.com/office/drawing/2014/main" id="{1DC380A0-A8DF-75E9-1905-137511B7C8BF}"/>
              </a:ext>
            </a:extLst>
          </p:cNvPr>
          <p:cNvSpPr/>
          <p:nvPr/>
        </p:nvSpPr>
        <p:spPr>
          <a:xfrm>
            <a:off x="314336" y="83634"/>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6">
              <a:alphaModFix/>
            </a:blip>
            <a:stretch>
              <a:fillRect t="-220497" r="-253406" b="-38478"/>
            </a:stretch>
          </a:blipFill>
          <a:ln>
            <a:noFill/>
          </a:ln>
        </p:spPr>
        <p:txBody>
          <a:bodyPr/>
          <a:lstStyle/>
          <a:p>
            <a:endParaRPr lang="en-US">
              <a:ln>
                <a:solidFill>
                  <a:srgbClr val="FFFF00"/>
                </a:solidFill>
              </a:ln>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2A94C1-A09D-151E-0AAA-93B2C2A8AA3F}"/>
              </a:ext>
            </a:extLst>
          </p:cNvPr>
          <p:cNvPicPr>
            <a:picLocks noChangeAspect="1"/>
          </p:cNvPicPr>
          <p:nvPr/>
        </p:nvPicPr>
        <p:blipFill>
          <a:blip r:embed="rId2"/>
          <a:stretch>
            <a:fillRect/>
          </a:stretch>
        </p:blipFill>
        <p:spPr>
          <a:xfrm>
            <a:off x="1137423" y="833061"/>
            <a:ext cx="6066263" cy="2179267"/>
          </a:xfrm>
          <a:prstGeom prst="rect">
            <a:avLst/>
          </a:prstGeom>
        </p:spPr>
      </p:pic>
      <p:sp>
        <p:nvSpPr>
          <p:cNvPr id="5" name="TextBox 4">
            <a:extLst>
              <a:ext uri="{FF2B5EF4-FFF2-40B4-BE49-F238E27FC236}">
                <a16:creationId xmlns:a16="http://schemas.microsoft.com/office/drawing/2014/main" id="{854DC65D-FF51-0CFF-AC02-6E2CB4A7BE33}"/>
              </a:ext>
            </a:extLst>
          </p:cNvPr>
          <p:cNvSpPr txBox="1"/>
          <p:nvPr/>
        </p:nvSpPr>
        <p:spPr>
          <a:xfrm>
            <a:off x="2830585" y="3220805"/>
            <a:ext cx="2679940" cy="1015663"/>
          </a:xfrm>
          <a:prstGeom prst="rect">
            <a:avLst/>
          </a:prstGeom>
          <a:noFill/>
        </p:spPr>
        <p:txBody>
          <a:bodyPr wrap="square" rtlCol="0">
            <a:spAutoFit/>
          </a:bodyPr>
          <a:lstStyle/>
          <a:p>
            <a:r>
              <a:rPr lang="en-US" sz="3000" dirty="0">
                <a:solidFill>
                  <a:schemeClr val="tx1"/>
                </a:solidFill>
              </a:rPr>
              <a:t>Fruit[3] = ?</a:t>
            </a:r>
          </a:p>
          <a:p>
            <a:r>
              <a:rPr lang="en-US" sz="3000" dirty="0">
                <a:solidFill>
                  <a:schemeClr val="tx1"/>
                </a:solidFill>
              </a:rPr>
              <a:t>Fruit[5] = ?</a:t>
            </a:r>
          </a:p>
        </p:txBody>
      </p:sp>
    </p:spTree>
    <p:extLst>
      <p:ext uri="{BB962C8B-B14F-4D97-AF65-F5344CB8AC3E}">
        <p14:creationId xmlns:p14="http://schemas.microsoft.com/office/powerpoint/2010/main" val="2963549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7367EDF-FA89-0C55-6167-6C90436294CC}"/>
              </a:ext>
            </a:extLst>
          </p:cNvPr>
          <p:cNvPicPr>
            <a:picLocks noChangeAspect="1"/>
          </p:cNvPicPr>
          <p:nvPr/>
        </p:nvPicPr>
        <p:blipFill>
          <a:blip r:embed="rId2"/>
          <a:stretch>
            <a:fillRect/>
          </a:stretch>
        </p:blipFill>
        <p:spPr>
          <a:xfrm>
            <a:off x="4896096" y="3217375"/>
            <a:ext cx="3921577" cy="134543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B7C7C65-6788-1B57-B2A9-3C889C9CCDFF}"/>
              </a:ext>
            </a:extLst>
          </p:cNvPr>
          <p:cNvPicPr>
            <a:picLocks noChangeAspect="1"/>
          </p:cNvPicPr>
          <p:nvPr/>
        </p:nvPicPr>
        <p:blipFill>
          <a:blip r:embed="rId3"/>
          <a:stretch>
            <a:fillRect/>
          </a:stretch>
        </p:blipFill>
        <p:spPr>
          <a:xfrm>
            <a:off x="486462" y="1000369"/>
            <a:ext cx="3885073" cy="912601"/>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F5E6428B-D28F-57E2-2808-4B37686A5245}"/>
              </a:ext>
            </a:extLst>
          </p:cNvPr>
          <p:cNvPicPr>
            <a:picLocks noChangeAspect="1"/>
          </p:cNvPicPr>
          <p:nvPr/>
        </p:nvPicPr>
        <p:blipFill>
          <a:blip r:embed="rId4"/>
          <a:stretch>
            <a:fillRect/>
          </a:stretch>
        </p:blipFill>
        <p:spPr>
          <a:xfrm>
            <a:off x="457781" y="2151508"/>
            <a:ext cx="3911147" cy="91260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AEA2CC04-BE41-2397-BBCF-8621D53F1A31}"/>
              </a:ext>
            </a:extLst>
          </p:cNvPr>
          <p:cNvPicPr>
            <a:picLocks noChangeAspect="1"/>
          </p:cNvPicPr>
          <p:nvPr/>
        </p:nvPicPr>
        <p:blipFill>
          <a:blip r:embed="rId5"/>
          <a:stretch>
            <a:fillRect/>
          </a:stretch>
        </p:blipFill>
        <p:spPr>
          <a:xfrm>
            <a:off x="483855" y="3562990"/>
            <a:ext cx="3890288" cy="907386"/>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F9A0E6BA-FEE0-A0F6-FA80-F61334CA2918}"/>
              </a:ext>
            </a:extLst>
          </p:cNvPr>
          <p:cNvPicPr>
            <a:picLocks noChangeAspect="1"/>
          </p:cNvPicPr>
          <p:nvPr/>
        </p:nvPicPr>
        <p:blipFill>
          <a:blip r:embed="rId6"/>
          <a:stretch>
            <a:fillRect/>
          </a:stretch>
        </p:blipFill>
        <p:spPr>
          <a:xfrm>
            <a:off x="4896096" y="990445"/>
            <a:ext cx="3890288" cy="92824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0A959A73-B012-1FA5-9351-D2175EEE647C}"/>
              </a:ext>
            </a:extLst>
          </p:cNvPr>
          <p:cNvPicPr>
            <a:picLocks noChangeAspect="1"/>
          </p:cNvPicPr>
          <p:nvPr/>
        </p:nvPicPr>
        <p:blipFill>
          <a:blip r:embed="rId7"/>
          <a:stretch>
            <a:fillRect/>
          </a:stretch>
        </p:blipFill>
        <p:spPr>
          <a:xfrm>
            <a:off x="4922171" y="2105020"/>
            <a:ext cx="3879858" cy="933460"/>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1C7E73AF-1238-6F71-70DC-5D35C6E58F3B}"/>
              </a:ext>
            </a:extLst>
          </p:cNvPr>
          <p:cNvSpPr txBox="1"/>
          <p:nvPr/>
        </p:nvSpPr>
        <p:spPr>
          <a:xfrm>
            <a:off x="2319454" y="218354"/>
            <a:ext cx="3605474" cy="369332"/>
          </a:xfrm>
          <a:prstGeom prst="rect">
            <a:avLst/>
          </a:prstGeom>
          <a:noFill/>
        </p:spPr>
        <p:txBody>
          <a:bodyPr wrap="none" rtlCol="0">
            <a:spAutoFit/>
          </a:bodyPr>
          <a:lstStyle/>
          <a:p>
            <a:r>
              <a:rPr lang="en-US" sz="1800">
                <a:ln w="0"/>
                <a:solidFill>
                  <a:schemeClr val="tx1"/>
                </a:solidFill>
                <a:effectLst>
                  <a:outerShdw blurRad="38100" dist="19050" dir="2700000" algn="tl" rotWithShape="0">
                    <a:schemeClr val="dk1">
                      <a:alpha val="40000"/>
                    </a:schemeClr>
                  </a:outerShdw>
                </a:effectLst>
              </a:rPr>
              <a:t>Bí kíp bá đạo List với 12 câu lệnh</a:t>
            </a:r>
          </a:p>
        </p:txBody>
      </p:sp>
      <p:sp>
        <p:nvSpPr>
          <p:cNvPr id="27" name="Google Shape;153;p23">
            <a:extLst>
              <a:ext uri="{FF2B5EF4-FFF2-40B4-BE49-F238E27FC236}">
                <a16:creationId xmlns:a16="http://schemas.microsoft.com/office/drawing/2014/main" id="{980FF180-3B98-54ED-ABFF-2BF4C09910A1}"/>
              </a:ext>
            </a:extLst>
          </p:cNvPr>
          <p:cNvSpPr/>
          <p:nvPr/>
        </p:nvSpPr>
        <p:spPr>
          <a:xfrm>
            <a:off x="1982021" y="92983"/>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8">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19983297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8" presetClass="emph" presetSubtype="0" repeatCount="indefinite" fill="hold" grpId="0" nodeType="withEffect">
                                  <p:stCondLst>
                                    <p:cond delay="0"/>
                                  </p:stCondLst>
                                  <p:childTnLst>
                                    <p:animRot by="21600000">
                                      <p:cBhvr>
                                        <p:cTn id="30"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545D50-A91C-4737-9FF0-F2CFFCC4DC82}"/>
              </a:ext>
            </a:extLst>
          </p:cNvPr>
          <p:cNvPicPr>
            <a:picLocks noChangeAspect="1"/>
          </p:cNvPicPr>
          <p:nvPr/>
        </p:nvPicPr>
        <p:blipFill>
          <a:blip r:embed="rId2"/>
          <a:stretch>
            <a:fillRect/>
          </a:stretch>
        </p:blipFill>
        <p:spPr>
          <a:xfrm>
            <a:off x="428519" y="384002"/>
            <a:ext cx="4026121" cy="18349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43A76FE-9667-8FF2-42B2-1E3851257002}"/>
              </a:ext>
            </a:extLst>
          </p:cNvPr>
          <p:cNvPicPr>
            <a:picLocks noChangeAspect="1"/>
          </p:cNvPicPr>
          <p:nvPr/>
        </p:nvPicPr>
        <p:blipFill>
          <a:blip r:embed="rId3"/>
          <a:stretch>
            <a:fillRect/>
          </a:stretch>
        </p:blipFill>
        <p:spPr>
          <a:xfrm>
            <a:off x="4714836" y="3195024"/>
            <a:ext cx="4031518" cy="123050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6101371-FC78-2069-25DD-B6243CB215A8}"/>
              </a:ext>
            </a:extLst>
          </p:cNvPr>
          <p:cNvPicPr>
            <a:picLocks noChangeAspect="1"/>
          </p:cNvPicPr>
          <p:nvPr/>
        </p:nvPicPr>
        <p:blipFill>
          <a:blip r:embed="rId4"/>
          <a:stretch>
            <a:fillRect/>
          </a:stretch>
        </p:blipFill>
        <p:spPr>
          <a:xfrm>
            <a:off x="428519" y="3630109"/>
            <a:ext cx="4026121" cy="94986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18C457A-891B-BE56-960B-FB8652954E17}"/>
              </a:ext>
            </a:extLst>
          </p:cNvPr>
          <p:cNvPicPr>
            <a:picLocks noChangeAspect="1"/>
          </p:cNvPicPr>
          <p:nvPr/>
        </p:nvPicPr>
        <p:blipFill>
          <a:blip r:embed="rId5"/>
          <a:stretch>
            <a:fillRect/>
          </a:stretch>
        </p:blipFill>
        <p:spPr>
          <a:xfrm>
            <a:off x="4714836" y="891423"/>
            <a:ext cx="4020724" cy="93906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C146F7C-F26E-08FB-656B-97EC3911B0F5}"/>
              </a:ext>
            </a:extLst>
          </p:cNvPr>
          <p:cNvPicPr>
            <a:picLocks noChangeAspect="1"/>
          </p:cNvPicPr>
          <p:nvPr/>
        </p:nvPicPr>
        <p:blipFill>
          <a:blip r:embed="rId6"/>
          <a:stretch>
            <a:fillRect/>
          </a:stretch>
        </p:blipFill>
        <p:spPr>
          <a:xfrm>
            <a:off x="4793440" y="2096818"/>
            <a:ext cx="4020724" cy="94986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076592D-BC57-70AA-5863-C3F76BAF6361}"/>
              </a:ext>
            </a:extLst>
          </p:cNvPr>
          <p:cNvPicPr>
            <a:picLocks noChangeAspect="1"/>
          </p:cNvPicPr>
          <p:nvPr/>
        </p:nvPicPr>
        <p:blipFill>
          <a:blip r:embed="rId7"/>
          <a:stretch>
            <a:fillRect/>
          </a:stretch>
        </p:blipFill>
        <p:spPr>
          <a:xfrm>
            <a:off x="433916" y="2446907"/>
            <a:ext cx="4020724" cy="955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67484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77F0D9D4-FBF4-4FCD-22DB-91EFBCB9E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64" y="788999"/>
            <a:ext cx="1712124" cy="1712124"/>
          </a:xfrm>
          <a:prstGeom prst="rect">
            <a:avLst/>
          </a:prstGeom>
        </p:spPr>
      </p:pic>
      <p:sp>
        <p:nvSpPr>
          <p:cNvPr id="5" name="TextBox 4">
            <a:extLst>
              <a:ext uri="{FF2B5EF4-FFF2-40B4-BE49-F238E27FC236}">
                <a16:creationId xmlns:a16="http://schemas.microsoft.com/office/drawing/2014/main" id="{6DEC1E8B-DE7C-7E1D-24E2-7235D0859A71}"/>
              </a:ext>
            </a:extLst>
          </p:cNvPr>
          <p:cNvSpPr txBox="1"/>
          <p:nvPr/>
        </p:nvSpPr>
        <p:spPr>
          <a:xfrm>
            <a:off x="2382644" y="1332917"/>
            <a:ext cx="4627756" cy="2677656"/>
          </a:xfrm>
          <a:prstGeom prst="rect">
            <a:avLst/>
          </a:prstGeom>
          <a:noFill/>
        </p:spPr>
        <p:txBody>
          <a:bodyPr wrap="square">
            <a:spAutoFit/>
          </a:bodyPr>
          <a:lstStyle/>
          <a:p>
            <a:r>
              <a:rPr lang="en-US">
                <a:latin typeface="Cascadia Code ExtraLight" panose="020B0609020000020004" pitchFamily="49" charset="0"/>
                <a:ea typeface="Cascadia Code ExtraLight" panose="020B0609020000020004" pitchFamily="49" charset="0"/>
                <a:cs typeface="Cascadia Code ExtraLight" panose="020B0609020000020004" pitchFamily="49" charset="0"/>
              </a:rPr>
              <a:t>Hãy áp dụng kiến thức đã học để giải quyết bài toán sau:</a:t>
            </a:r>
          </a:p>
          <a:p>
            <a:endParaRPr lang="en-US" sz="140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endParaRPr lang="en-US" sz="140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r>
              <a:rPr lang="en-US" sz="1400"/>
              <a:t>Nhập một danh sách số nguyên </a:t>
            </a:r>
          </a:p>
          <a:p>
            <a:r>
              <a:rPr lang="en-US" sz="1400"/>
              <a:t>(hoặc bạn có thể gán luôn để tránh phải nhập nhiều lần) - Sắp xếp nó theo thứ tự tăng dần và sau đó loại bỏ các phần tử trùng lặp.</a:t>
            </a:r>
          </a:p>
          <a:p>
            <a:endParaRPr lang="en-US" sz="1400"/>
          </a:p>
          <a:p>
            <a:r>
              <a:rPr lang="en-US" sz="1400"/>
              <a:t>Vd: </a:t>
            </a:r>
          </a:p>
          <a:p>
            <a:r>
              <a:rPr lang="en-US" sz="1400"/>
              <a:t>Input:  1 3 2 1</a:t>
            </a:r>
          </a:p>
          <a:p>
            <a:r>
              <a:rPr lang="en-US" sz="1400"/>
              <a:t>Output: 1 2 3</a:t>
            </a:r>
            <a:endParaRPr lang="en-US" sz="1400" dirty="0"/>
          </a:p>
        </p:txBody>
      </p:sp>
    </p:spTree>
    <p:extLst>
      <p:ext uri="{BB962C8B-B14F-4D97-AF65-F5344CB8AC3E}">
        <p14:creationId xmlns:p14="http://schemas.microsoft.com/office/powerpoint/2010/main" val="3423112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646FA50E-87B3-CD51-E459-F4050222D4FB}"/>
              </a:ext>
            </a:extLst>
          </p:cNvPr>
          <p:cNvSpPr txBox="1"/>
          <p:nvPr/>
        </p:nvSpPr>
        <p:spPr>
          <a:xfrm>
            <a:off x="1567146" y="799447"/>
            <a:ext cx="6665027" cy="3170099"/>
          </a:xfrm>
          <a:prstGeom prst="rect">
            <a:avLst/>
          </a:prstGeom>
          <a:noFill/>
        </p:spPr>
        <p:txBody>
          <a:bodyPr wrap="square" rtlCol="0">
            <a:spAutoFit/>
          </a:bodyPr>
          <a:lstStyle/>
          <a:p>
            <a:r>
              <a:rPr lang="en-US" sz="2000" i="1">
                <a:latin typeface="Cascadia Code ExtraLight" panose="020B0609020000020004" pitchFamily="49" charset="0"/>
                <a:ea typeface="Cascadia Code ExtraLight" panose="020B0609020000020004" pitchFamily="49" charset="0"/>
                <a:cs typeface="Cascadia Code ExtraLight" panose="020B0609020000020004" pitchFamily="49" charset="0"/>
              </a:rPr>
              <a:t>Áp dụng kiến thức vòng lặp for, while, if else, toán tử hôm trước đã học các bạn hãy giải bài tập dưới đây:</a:t>
            </a:r>
          </a:p>
          <a:p>
            <a:endParaRPr lang="en-US" sz="2000" i="1"/>
          </a:p>
          <a:p>
            <a:r>
              <a:rPr lang="en-US" sz="2000"/>
              <a:t>Nhập </a:t>
            </a:r>
            <a:r>
              <a:rPr lang="en-US" sz="2000">
                <a:solidFill>
                  <a:srgbClr val="FF0000"/>
                </a:solidFill>
              </a:rPr>
              <a:t>10</a:t>
            </a:r>
            <a:r>
              <a:rPr lang="en-US" sz="2000"/>
              <a:t> </a:t>
            </a:r>
            <a:r>
              <a:rPr lang="en-US" sz="2000" dirty="0" err="1"/>
              <a:t>số</a:t>
            </a:r>
            <a:r>
              <a:rPr lang="en-US" sz="2000" dirty="0"/>
              <a:t> </a:t>
            </a:r>
            <a:r>
              <a:rPr lang="en-US" sz="2000" dirty="0" err="1"/>
              <a:t>nguyên</a:t>
            </a:r>
            <a:r>
              <a:rPr lang="en-US" sz="2000" dirty="0"/>
              <a:t> </a:t>
            </a:r>
            <a:r>
              <a:rPr lang="en-US" sz="2000" dirty="0" err="1"/>
              <a:t>phân</a:t>
            </a:r>
            <a:r>
              <a:rPr lang="en-US" sz="2000" dirty="0"/>
              <a:t> </a:t>
            </a:r>
            <a:r>
              <a:rPr lang="en-US" sz="2000" dirty="0" err="1"/>
              <a:t>biệt</a:t>
            </a:r>
            <a:r>
              <a:rPr lang="en-US" sz="2000" dirty="0"/>
              <a:t> a1, a2, a3, a4, a5, a6, a7, a8, a9</a:t>
            </a:r>
            <a:r>
              <a:rPr lang="en-US" sz="2000"/>
              <a:t>,…, a10. </a:t>
            </a:r>
            <a:r>
              <a:rPr lang="en-US" sz="2000" dirty="0" err="1"/>
              <a:t>Hãy</a:t>
            </a:r>
            <a:r>
              <a:rPr lang="en-US" sz="2000" dirty="0"/>
              <a:t> </a:t>
            </a:r>
            <a:r>
              <a:rPr lang="en-US" sz="2000" dirty="0" err="1"/>
              <a:t>tìm</a:t>
            </a:r>
            <a:r>
              <a:rPr lang="en-US" sz="2000" dirty="0"/>
              <a:t> </a:t>
            </a:r>
            <a:r>
              <a:rPr lang="en-US" sz="2000" dirty="0" err="1"/>
              <a:t>số</a:t>
            </a:r>
            <a:r>
              <a:rPr lang="en-US" sz="2000" dirty="0"/>
              <a:t> </a:t>
            </a:r>
            <a:r>
              <a:rPr lang="en-US" sz="2000" dirty="0" err="1"/>
              <a:t>lớn</a:t>
            </a:r>
            <a:r>
              <a:rPr lang="en-US" sz="2000" dirty="0"/>
              <a:t> </a:t>
            </a:r>
            <a:r>
              <a:rPr lang="en-US" sz="2000" err="1"/>
              <a:t>thứ</a:t>
            </a:r>
            <a:r>
              <a:rPr lang="en-US" sz="2000"/>
              <a:t> </a:t>
            </a:r>
            <a:r>
              <a:rPr lang="en-US" sz="2000">
                <a:solidFill>
                  <a:srgbClr val="FF0000"/>
                </a:solidFill>
              </a:rPr>
              <a:t>5</a:t>
            </a:r>
            <a:r>
              <a:rPr lang="en-US" sz="2000"/>
              <a:t> </a:t>
            </a:r>
            <a:r>
              <a:rPr lang="en-US" sz="2000" err="1"/>
              <a:t>trong</a:t>
            </a:r>
            <a:r>
              <a:rPr lang="en-US" sz="2000"/>
              <a:t> </a:t>
            </a:r>
            <a:r>
              <a:rPr lang="en-US" sz="2000">
                <a:solidFill>
                  <a:srgbClr val="FF0000"/>
                </a:solidFill>
              </a:rPr>
              <a:t>10</a:t>
            </a:r>
            <a:r>
              <a:rPr lang="en-US" sz="2000"/>
              <a:t> </a:t>
            </a:r>
            <a:r>
              <a:rPr lang="en-US" sz="2000" dirty="0" err="1"/>
              <a:t>số</a:t>
            </a:r>
            <a:r>
              <a:rPr lang="en-US" sz="2000" dirty="0"/>
              <a:t> </a:t>
            </a:r>
            <a:r>
              <a:rPr lang="en-US" sz="2000" dirty="0" err="1"/>
              <a:t>đó</a:t>
            </a:r>
            <a:endParaRPr lang="en-US" sz="2000" dirty="0"/>
          </a:p>
          <a:p>
            <a:r>
              <a:rPr lang="en-US" sz="2000" dirty="0" err="1"/>
              <a:t>Vd</a:t>
            </a:r>
            <a:r>
              <a:rPr lang="en-US" sz="2000" dirty="0"/>
              <a:t>: </a:t>
            </a:r>
          </a:p>
          <a:p>
            <a:r>
              <a:rPr lang="en-US" sz="2000" dirty="0"/>
              <a:t>Input: 1 3 4 </a:t>
            </a:r>
            <a:r>
              <a:rPr lang="en-US" sz="2000"/>
              <a:t>5 7 6 8 9 0 2</a:t>
            </a:r>
            <a:endParaRPr lang="en-US" sz="2000" dirty="0"/>
          </a:p>
          <a:p>
            <a:r>
              <a:rPr lang="en-US" sz="2000" dirty="0"/>
              <a:t>Output: 5</a:t>
            </a:r>
          </a:p>
          <a:p>
            <a:endParaRPr lang="en-US" sz="2000" dirty="0"/>
          </a:p>
        </p:txBody>
      </p:sp>
      <p:pic>
        <p:nvPicPr>
          <p:cNvPr id="5" name="Picture 4" descr="A picture containing light&#10;&#10;Description automatically generated">
            <a:extLst>
              <a:ext uri="{FF2B5EF4-FFF2-40B4-BE49-F238E27FC236}">
                <a16:creationId xmlns:a16="http://schemas.microsoft.com/office/drawing/2014/main" id="{115CA000-63D7-0E40-EA9F-E698ADF77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2458"/>
            <a:ext cx="1712124" cy="1712124"/>
          </a:xfrm>
          <a:prstGeom prst="rect">
            <a:avLst/>
          </a:prstGeom>
        </p:spPr>
      </p:pic>
      <p:sp>
        <p:nvSpPr>
          <p:cNvPr id="3" name="Google Shape;153;p23">
            <a:extLst>
              <a:ext uri="{FF2B5EF4-FFF2-40B4-BE49-F238E27FC236}">
                <a16:creationId xmlns:a16="http://schemas.microsoft.com/office/drawing/2014/main" id="{84EFB4DA-9F44-BFAB-E5EF-5D5164207906}"/>
              </a:ext>
            </a:extLst>
          </p:cNvPr>
          <p:cNvSpPr/>
          <p:nvPr/>
        </p:nvSpPr>
        <p:spPr>
          <a:xfrm>
            <a:off x="8232173" y="4207727"/>
            <a:ext cx="153544" cy="230340"/>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3">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31172579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7E793-5FB3-F8C9-CADD-9CB739E8F429}"/>
              </a:ext>
            </a:extLst>
          </p:cNvPr>
          <p:cNvSpPr txBox="1"/>
          <p:nvPr/>
        </p:nvSpPr>
        <p:spPr>
          <a:xfrm>
            <a:off x="2917902" y="1570979"/>
            <a:ext cx="4572000" cy="1815882"/>
          </a:xfrm>
          <a:prstGeom prst="rect">
            <a:avLst/>
          </a:prstGeom>
          <a:noFill/>
        </p:spPr>
        <p:txBody>
          <a:bodyPr wrap="square">
            <a:spAutoFit/>
          </a:bodyPr>
          <a:lstStyle/>
          <a:p>
            <a:r>
              <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Viết đoạn code</a:t>
            </a:r>
            <a:r>
              <a:rPr lang="en-US">
                <a:solidFill>
                  <a:srgbClr val="374151"/>
                </a:solidFill>
                <a:latin typeface="Roboto Mono" panose="00000009000000000000" pitchFamily="49" charset="0"/>
                <a:ea typeface="Roboto Mono" panose="00000009000000000000" pitchFamily="49" charset="0"/>
                <a:cs typeface="Times New Roman" panose="02020603050405020304" pitchFamily="18" charset="0"/>
              </a:rPr>
              <a:t> nhập một danh sách và một số nguyên x và chia danh sách đó thành 2</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 </a:t>
            </a:r>
            <a:r>
              <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danh sách</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 con: </a:t>
            </a:r>
            <a:endPar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endParaRPr>
          </a:p>
          <a:p>
            <a:r>
              <a:rPr lang="en-US">
                <a:solidFill>
                  <a:srgbClr val="374151"/>
                </a:solidFill>
                <a:latin typeface="Roboto Mono" panose="00000009000000000000" pitchFamily="49" charset="0"/>
                <a:ea typeface="Roboto Mono" panose="00000009000000000000" pitchFamily="49" charset="0"/>
                <a:cs typeface="Times New Roman" panose="02020603050405020304" pitchFamily="18" charset="0"/>
              </a:rPr>
              <a:t>- M</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ột </a:t>
            </a:r>
            <a:r>
              <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danh sách</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 chứa tất cả các số nhỏ hơn x </a:t>
            </a:r>
            <a:endParaRPr lang="en-US">
              <a:solidFill>
                <a:srgbClr val="374151"/>
              </a:solidFill>
              <a:latin typeface="Roboto Mono" panose="00000009000000000000" pitchFamily="49" charset="0"/>
              <a:ea typeface="Roboto Mono" panose="00000009000000000000" pitchFamily="49" charset="0"/>
              <a:cs typeface="Times New Roman" panose="02020603050405020304" pitchFamily="18" charset="0"/>
            </a:endParaRPr>
          </a:p>
          <a:p>
            <a:r>
              <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 </a:t>
            </a:r>
            <a:r>
              <a:rPr lang="en-US">
                <a:solidFill>
                  <a:srgbClr val="374151"/>
                </a:solidFill>
                <a:latin typeface="Roboto Mono" panose="00000009000000000000" pitchFamily="49" charset="0"/>
                <a:ea typeface="Roboto Mono" panose="00000009000000000000" pitchFamily="49" charset="0"/>
                <a:cs typeface="Times New Roman" panose="02020603050405020304" pitchFamily="18" charset="0"/>
              </a:rPr>
              <a:t>M</a:t>
            </a:r>
            <a:r>
              <a:rPr lang="vi-VN"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rPr>
              <a:t>ột danh sách chứa tất cả các số lớn hơn hoặc bằng x.</a:t>
            </a:r>
            <a:endPar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endParaRPr>
          </a:p>
          <a:p>
            <a:r>
              <a:rPr lang="en-US">
                <a:solidFill>
                  <a:srgbClr val="374151"/>
                </a:solidFill>
                <a:latin typeface="Roboto Mono" panose="00000009000000000000" pitchFamily="49" charset="0"/>
                <a:ea typeface="Roboto Mono" panose="00000009000000000000" pitchFamily="49" charset="0"/>
                <a:cs typeface="Times New Roman" panose="02020603050405020304" pitchFamily="18" charset="0"/>
              </a:rPr>
              <a:t>Rồi in ra nhé!</a:t>
            </a:r>
            <a:endParaRPr lang="en-US" b="0" i="0">
              <a:solidFill>
                <a:srgbClr val="374151"/>
              </a:solidFill>
              <a:effectLst/>
              <a:latin typeface="Roboto Mono" panose="00000009000000000000" pitchFamily="49" charset="0"/>
              <a:ea typeface="Roboto Mono" panose="00000009000000000000" pitchFamily="49" charset="0"/>
              <a:cs typeface="Times New Roman" panose="02020603050405020304" pitchFamily="18" charset="0"/>
            </a:endParaRPr>
          </a:p>
        </p:txBody>
      </p:sp>
      <p:pic>
        <p:nvPicPr>
          <p:cNvPr id="6" name="Picture 5" descr="A picture containing light&#10;&#10;Description automatically generated">
            <a:extLst>
              <a:ext uri="{FF2B5EF4-FFF2-40B4-BE49-F238E27FC236}">
                <a16:creationId xmlns:a16="http://schemas.microsoft.com/office/drawing/2014/main" id="{8ADB1DB0-4DDB-4DB3-9E62-FC79DA55B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36" y="1331691"/>
            <a:ext cx="1712124" cy="1712124"/>
          </a:xfrm>
          <a:prstGeom prst="rect">
            <a:avLst/>
          </a:prstGeom>
        </p:spPr>
      </p:pic>
    </p:spTree>
    <p:extLst>
      <p:ext uri="{BB962C8B-B14F-4D97-AF65-F5344CB8AC3E}">
        <p14:creationId xmlns:p14="http://schemas.microsoft.com/office/powerpoint/2010/main" val="3543780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8" name="Google Shape;208;p28"/>
          <p:cNvSpPr txBox="1"/>
          <p:nvPr/>
        </p:nvSpPr>
        <p:spPr>
          <a:xfrm>
            <a:off x="1106700" y="691406"/>
            <a:ext cx="3465300" cy="6774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 sz="4400">
                <a:solidFill>
                  <a:srgbClr val="263844"/>
                </a:solidFill>
                <a:latin typeface="Oswald"/>
                <a:ea typeface="Oswald"/>
                <a:cs typeface="Oswald"/>
                <a:sym typeface="Oswald"/>
              </a:rPr>
              <a:t>Cấu Trúc dữ liệu</a:t>
            </a:r>
            <a:endParaRPr sz="100"/>
          </a:p>
        </p:txBody>
      </p:sp>
      <p:sp>
        <p:nvSpPr>
          <p:cNvPr id="209" name="Google Shape;209;p28"/>
          <p:cNvSpPr txBox="1"/>
          <p:nvPr/>
        </p:nvSpPr>
        <p:spPr>
          <a:xfrm>
            <a:off x="1367124" y="1467372"/>
            <a:ext cx="47328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alibri"/>
                <a:ea typeface="Calibri"/>
                <a:cs typeface="Calibri"/>
                <a:sym typeface="Calibri"/>
              </a:rPr>
              <a:t>2. Tuple và các hàm cơ bản </a:t>
            </a:r>
            <a:endParaRPr sz="2000" b="1">
              <a:latin typeface="Calibri"/>
              <a:ea typeface="Calibri"/>
              <a:cs typeface="Calibri"/>
              <a:sym typeface="Calibri"/>
            </a:endParaRPr>
          </a:p>
        </p:txBody>
      </p:sp>
      <p:pic>
        <p:nvPicPr>
          <p:cNvPr id="210" name="Google Shape;210;p28"/>
          <p:cNvPicPr preferRelativeResize="0"/>
          <p:nvPr/>
        </p:nvPicPr>
        <p:blipFill>
          <a:blip r:embed="rId3">
            <a:alphaModFix/>
          </a:blip>
          <a:stretch>
            <a:fillRect/>
          </a:stretch>
        </p:blipFill>
        <p:spPr>
          <a:xfrm>
            <a:off x="1292783" y="2372591"/>
            <a:ext cx="3842951" cy="471300"/>
          </a:xfrm>
          <a:prstGeom prst="rect">
            <a:avLst/>
          </a:prstGeom>
          <a:noFill/>
          <a:ln>
            <a:noFill/>
          </a:ln>
        </p:spPr>
      </p:pic>
      <p:sp>
        <p:nvSpPr>
          <p:cNvPr id="212" name="Google Shape;212;p28"/>
          <p:cNvSpPr txBox="1"/>
          <p:nvPr/>
        </p:nvSpPr>
        <p:spPr>
          <a:xfrm>
            <a:off x="1292783" y="3118490"/>
            <a:ext cx="6776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C1E21"/>
                </a:solidFill>
              </a:rPr>
              <a:t>Tuple là 1 cấu trúc dữ liệu gần tương tự như list trong Python, tuy nhiên tuple là 1 danh sách bất biến, không thể thay đổi nội dung. Tuple có tốc độ xử lý nhanh hơn list, do tuple được lưu trữ một khối bộ nhớ xác định còn list thì thường xuyên phải thay đổi không gian lưu trữ.</a:t>
            </a:r>
            <a:endParaRPr/>
          </a:p>
        </p:txBody>
      </p:sp>
      <p:sp>
        <p:nvSpPr>
          <p:cNvPr id="2" name="Google Shape;153;p23">
            <a:extLst>
              <a:ext uri="{FF2B5EF4-FFF2-40B4-BE49-F238E27FC236}">
                <a16:creationId xmlns:a16="http://schemas.microsoft.com/office/drawing/2014/main" id="{867CF3D0-AB37-001A-0019-1CFF74AC7554}"/>
              </a:ext>
            </a:extLst>
          </p:cNvPr>
          <p:cNvSpPr/>
          <p:nvPr/>
        </p:nvSpPr>
        <p:spPr>
          <a:xfrm>
            <a:off x="736444" y="501115"/>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4">
              <a:alphaModFix/>
            </a:blip>
            <a:stretch>
              <a:fillRect t="-220497" r="-253406" b="-38478"/>
            </a:stretch>
          </a:blipFill>
          <a:ln>
            <a:noFill/>
          </a:ln>
        </p:spPr>
        <p:txBody>
          <a:bodyPr/>
          <a:lstStyle/>
          <a:p>
            <a:endParaRPr lang="en-US">
              <a:ln>
                <a:solidFill>
                  <a:srgbClr val="FFFF00"/>
                </a:solidFill>
              </a:ln>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1072CA-878A-9764-2515-ACD515C82016}"/>
              </a:ext>
            </a:extLst>
          </p:cNvPr>
          <p:cNvPicPr>
            <a:picLocks noChangeAspect="1"/>
          </p:cNvPicPr>
          <p:nvPr/>
        </p:nvPicPr>
        <p:blipFill>
          <a:blip r:embed="rId2"/>
          <a:stretch>
            <a:fillRect/>
          </a:stretch>
        </p:blipFill>
        <p:spPr>
          <a:xfrm>
            <a:off x="4626889" y="3254622"/>
            <a:ext cx="3992694" cy="93788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46FAC2D-6C1B-87A4-E701-5B9E061CD3CE}"/>
              </a:ext>
            </a:extLst>
          </p:cNvPr>
          <p:cNvPicPr>
            <a:picLocks noChangeAspect="1"/>
          </p:cNvPicPr>
          <p:nvPr/>
        </p:nvPicPr>
        <p:blipFill>
          <a:blip r:embed="rId3"/>
          <a:stretch>
            <a:fillRect/>
          </a:stretch>
        </p:blipFill>
        <p:spPr>
          <a:xfrm>
            <a:off x="637367" y="648407"/>
            <a:ext cx="3696740" cy="92663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699AF476-938E-7178-0D75-77E97B0078E9}"/>
              </a:ext>
            </a:extLst>
          </p:cNvPr>
          <p:cNvPicPr>
            <a:picLocks noChangeAspect="1"/>
          </p:cNvPicPr>
          <p:nvPr/>
        </p:nvPicPr>
        <p:blipFill>
          <a:blip r:embed="rId4"/>
          <a:stretch>
            <a:fillRect/>
          </a:stretch>
        </p:blipFill>
        <p:spPr>
          <a:xfrm>
            <a:off x="294757" y="1705025"/>
            <a:ext cx="3677128" cy="88251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BF1F1AC2-44B8-5584-1B07-E666B3991EE3}"/>
              </a:ext>
            </a:extLst>
          </p:cNvPr>
          <p:cNvPicPr>
            <a:picLocks noChangeAspect="1"/>
          </p:cNvPicPr>
          <p:nvPr/>
        </p:nvPicPr>
        <p:blipFill>
          <a:blip r:embed="rId5"/>
          <a:stretch>
            <a:fillRect/>
          </a:stretch>
        </p:blipFill>
        <p:spPr>
          <a:xfrm>
            <a:off x="294757" y="2860664"/>
            <a:ext cx="3667323" cy="862899"/>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BC08A48-41CB-18E0-0C0C-B7760F09EDE1}"/>
              </a:ext>
            </a:extLst>
          </p:cNvPr>
          <p:cNvPicPr>
            <a:picLocks noChangeAspect="1"/>
          </p:cNvPicPr>
          <p:nvPr/>
        </p:nvPicPr>
        <p:blipFill>
          <a:blip r:embed="rId6"/>
          <a:stretch>
            <a:fillRect/>
          </a:stretch>
        </p:blipFill>
        <p:spPr>
          <a:xfrm>
            <a:off x="846098" y="3996691"/>
            <a:ext cx="3719733" cy="862900"/>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B9CF844A-F0EC-7134-BBC3-AC79E1429BC9}"/>
              </a:ext>
            </a:extLst>
          </p:cNvPr>
          <p:cNvPicPr>
            <a:picLocks noChangeAspect="1"/>
          </p:cNvPicPr>
          <p:nvPr/>
        </p:nvPicPr>
        <p:blipFill>
          <a:blip r:embed="rId7"/>
          <a:stretch>
            <a:fillRect/>
          </a:stretch>
        </p:blipFill>
        <p:spPr>
          <a:xfrm>
            <a:off x="4696331" y="853297"/>
            <a:ext cx="3992696" cy="945639"/>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65BA57B1-3DCB-B0C7-ADD4-90029CAE62AB}"/>
              </a:ext>
            </a:extLst>
          </p:cNvPr>
          <p:cNvPicPr>
            <a:picLocks noChangeAspect="1"/>
          </p:cNvPicPr>
          <p:nvPr/>
        </p:nvPicPr>
        <p:blipFill>
          <a:blip r:embed="rId8"/>
          <a:stretch>
            <a:fillRect/>
          </a:stretch>
        </p:blipFill>
        <p:spPr>
          <a:xfrm>
            <a:off x="4805308" y="2123391"/>
            <a:ext cx="3992695" cy="928289"/>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B4DB9217-067B-2B90-6E52-583C22E69B34}"/>
              </a:ext>
            </a:extLst>
          </p:cNvPr>
          <p:cNvSpPr txBox="1"/>
          <p:nvPr/>
        </p:nvSpPr>
        <p:spPr>
          <a:xfrm>
            <a:off x="2871296" y="180059"/>
            <a:ext cx="3389069" cy="400110"/>
          </a:xfrm>
          <a:prstGeom prst="rect">
            <a:avLst/>
          </a:prstGeom>
          <a:noFill/>
        </p:spPr>
        <p:txBody>
          <a:bodyPr wrap="none" rtlCol="0">
            <a:spAutoFit/>
          </a:bodyPr>
          <a:lstStyle/>
          <a:p>
            <a:r>
              <a:rPr lang="en-US" sz="2000">
                <a:ln w="0"/>
                <a:solidFill>
                  <a:schemeClr val="tx1"/>
                </a:solidFill>
                <a:effectLst>
                  <a:outerShdw blurRad="38100" dist="19050" dir="2700000" algn="tl" rotWithShape="0">
                    <a:schemeClr val="dk1">
                      <a:alpha val="40000"/>
                    </a:schemeClr>
                  </a:outerShdw>
                </a:effectLst>
              </a:rPr>
              <a:t>Bá đạo Tuple với 7 câu lệnh</a:t>
            </a:r>
          </a:p>
        </p:txBody>
      </p:sp>
      <p:sp>
        <p:nvSpPr>
          <p:cNvPr id="25" name="Google Shape;153;p23">
            <a:extLst>
              <a:ext uri="{FF2B5EF4-FFF2-40B4-BE49-F238E27FC236}">
                <a16:creationId xmlns:a16="http://schemas.microsoft.com/office/drawing/2014/main" id="{E6BBA018-6EE2-4127-A8D7-60CA4A3DD422}"/>
              </a:ext>
            </a:extLst>
          </p:cNvPr>
          <p:cNvSpPr/>
          <p:nvPr/>
        </p:nvSpPr>
        <p:spPr>
          <a:xfrm>
            <a:off x="2527733" y="74287"/>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9">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27428760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9"/>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7"/>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1000" fill="hold"/>
                                        <p:tgtEl>
                                          <p:spTgt spid="23"/>
                                        </p:tgtEl>
                                        <p:attrNameLst>
                                          <p:attrName>ppt_w</p:attrName>
                                        </p:attrNameLst>
                                      </p:cBhvr>
                                      <p:tavLst>
                                        <p:tav tm="0">
                                          <p:val>
                                            <p:fltVal val="0"/>
                                          </p:val>
                                        </p:tav>
                                        <p:tav tm="100000">
                                          <p:val>
                                            <p:strVal val="#ppt_w"/>
                                          </p:val>
                                        </p:tav>
                                      </p:tavLst>
                                    </p:anim>
                                    <p:anim calcmode="lin" valueType="num">
                                      <p:cBhvr>
                                        <p:cTn id="38" dur="1000" fill="hold"/>
                                        <p:tgtEl>
                                          <p:spTgt spid="23"/>
                                        </p:tgtEl>
                                        <p:attrNameLst>
                                          <p:attrName>ppt_h</p:attrName>
                                        </p:attrNameLst>
                                      </p:cBhvr>
                                      <p:tavLst>
                                        <p:tav tm="0">
                                          <p:val>
                                            <p:fltVal val="0"/>
                                          </p:val>
                                        </p:tav>
                                        <p:tav tm="100000">
                                          <p:val>
                                            <p:strVal val="#ppt_h"/>
                                          </p:val>
                                        </p:tav>
                                      </p:tavLst>
                                    </p:anim>
                                    <p:anim calcmode="lin" valueType="num">
                                      <p:cBhvr>
                                        <p:cTn id="3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23"/>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1000" fill="hold"/>
                                        <p:tgtEl>
                                          <p:spTgt spid="22"/>
                                        </p:tgtEl>
                                        <p:attrNameLst>
                                          <p:attrName>ppt_w</p:attrName>
                                        </p:attrNameLst>
                                      </p:cBhvr>
                                      <p:tavLst>
                                        <p:tav tm="0">
                                          <p:val>
                                            <p:fltVal val="0"/>
                                          </p:val>
                                        </p:tav>
                                        <p:tav tm="100000">
                                          <p:val>
                                            <p:strVal val="#ppt_w"/>
                                          </p:val>
                                        </p:tav>
                                      </p:tavLst>
                                    </p:anim>
                                    <p:anim calcmode="lin" valueType="num">
                                      <p:cBhvr>
                                        <p:cTn id="44" dur="1000" fill="hold"/>
                                        <p:tgtEl>
                                          <p:spTgt spid="22"/>
                                        </p:tgtEl>
                                        <p:attrNameLst>
                                          <p:attrName>ppt_h</p:attrName>
                                        </p:attrNameLst>
                                      </p:cBhvr>
                                      <p:tavLst>
                                        <p:tav tm="0">
                                          <p:val>
                                            <p:fltVal val="0"/>
                                          </p:val>
                                        </p:tav>
                                        <p:tav tm="100000">
                                          <p:val>
                                            <p:strVal val="#ppt_h"/>
                                          </p:val>
                                        </p:tav>
                                      </p:tavLst>
                                    </p:anim>
                                    <p:anim calcmode="lin" valueType="num">
                                      <p:cBhvr>
                                        <p:cTn id="45"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22"/>
                                        </p:tgtEl>
                                        <p:attrNameLst>
                                          <p:attrName>ppt_y</p:attrName>
                                        </p:attrNameLst>
                                      </p:cBhvr>
                                      <p:tavLst>
                                        <p:tav tm="0" fmla="#ppt_y+(sin(-2*pi*(1-$))*-#ppt_x+cos(-2*pi*(1-$))*(1-#ppt_y))*(1-$)">
                                          <p:val>
                                            <p:fltVal val="0"/>
                                          </p:val>
                                        </p:tav>
                                        <p:tav tm="100000">
                                          <p:val>
                                            <p:fltVal val="1"/>
                                          </p:val>
                                        </p:tav>
                                      </p:tavLst>
                                    </p:anim>
                                  </p:childTnLst>
                                </p:cTn>
                              </p:par>
                              <p:par>
                                <p:cTn id="47" presetID="8" presetClass="emph" presetSubtype="0" repeatCount="indefinite" fill="hold" grpId="0" nodeType="withEffect">
                                  <p:stCondLst>
                                    <p:cond delay="0"/>
                                  </p:stCondLst>
                                  <p:childTnLst>
                                    <p:animRot by="21600000">
                                      <p:cBhvr>
                                        <p:cTn id="48"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6D88BA-8C1D-3365-1249-92C80623F4C1}"/>
              </a:ext>
            </a:extLst>
          </p:cNvPr>
          <p:cNvSpPr txBox="1"/>
          <p:nvPr/>
        </p:nvSpPr>
        <p:spPr>
          <a:xfrm>
            <a:off x="2345473" y="1333086"/>
            <a:ext cx="4572000" cy="738664"/>
          </a:xfrm>
          <a:prstGeom prst="rect">
            <a:avLst/>
          </a:prstGeom>
          <a:noFill/>
        </p:spPr>
        <p:txBody>
          <a:bodyPr wrap="square">
            <a:spAutoFit/>
          </a:bodyPr>
          <a:lstStyle/>
          <a:p>
            <a:r>
              <a:rPr lang="vi-VN" b="0" i="0">
                <a:solidFill>
                  <a:schemeClr val="tx1"/>
                </a:solidFill>
                <a:effectLst/>
                <a:latin typeface="Roboto Mono" panose="00000009000000000000" pitchFamily="49" charset="0"/>
                <a:ea typeface="Roboto Mono" panose="00000009000000000000" pitchFamily="49" charset="0"/>
              </a:rPr>
              <a:t>Tạo một tuple chứa tên các ngày trong tuần, sau đó viết chương trình Python để hiển thị danh sách này dưới dạng chuỗi.</a:t>
            </a:r>
            <a:endParaRPr lang="en-US">
              <a:solidFill>
                <a:schemeClr val="tx1"/>
              </a:solidFill>
              <a:latin typeface="Roboto Mono" panose="00000009000000000000" pitchFamily="49" charset="0"/>
              <a:ea typeface="Roboto Mono" panose="00000009000000000000" pitchFamily="49" charset="0"/>
            </a:endParaRPr>
          </a:p>
        </p:txBody>
      </p:sp>
      <p:pic>
        <p:nvPicPr>
          <p:cNvPr id="6" name="Picture 5" descr="A picture containing light&#10;&#10;Description automatically generated">
            <a:extLst>
              <a:ext uri="{FF2B5EF4-FFF2-40B4-BE49-F238E27FC236}">
                <a16:creationId xmlns:a16="http://schemas.microsoft.com/office/drawing/2014/main" id="{62DE6F72-BBDC-4E23-546C-79868325D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34" y="781564"/>
            <a:ext cx="1712124" cy="1712124"/>
          </a:xfrm>
          <a:prstGeom prst="rect">
            <a:avLst/>
          </a:prstGeom>
        </p:spPr>
      </p:pic>
      <p:sp>
        <p:nvSpPr>
          <p:cNvPr id="7" name="TextBox 6">
            <a:extLst>
              <a:ext uri="{FF2B5EF4-FFF2-40B4-BE49-F238E27FC236}">
                <a16:creationId xmlns:a16="http://schemas.microsoft.com/office/drawing/2014/main" id="{26FB02CE-F99A-2D26-D9C8-8E253733E1E1}"/>
              </a:ext>
            </a:extLst>
          </p:cNvPr>
          <p:cNvSpPr txBox="1"/>
          <p:nvPr/>
        </p:nvSpPr>
        <p:spPr>
          <a:xfrm>
            <a:off x="2854712" y="2571750"/>
            <a:ext cx="4624984" cy="738664"/>
          </a:xfrm>
          <a:prstGeom prst="rect">
            <a:avLst/>
          </a:prstGeom>
          <a:noFill/>
        </p:spPr>
        <p:txBody>
          <a:bodyPr wrap="none" rtlCol="0">
            <a:spAutoFit/>
          </a:bodyPr>
          <a:lstStyle/>
          <a:p>
            <a:r>
              <a:rPr lang="en-US"/>
              <a:t>Ví dụ: tuple_easy = (“Thứ hai”, “Thứ ba”, … “Chủ Nhật”)</a:t>
            </a:r>
          </a:p>
          <a:p>
            <a:endParaRPr lang="en-US"/>
          </a:p>
          <a:p>
            <a:r>
              <a:rPr lang="en-US"/>
              <a:t>In: Thứ ha, Thứ ba, … , Chủ Nhật</a:t>
            </a:r>
          </a:p>
        </p:txBody>
      </p:sp>
    </p:spTree>
    <p:extLst>
      <p:ext uri="{BB962C8B-B14F-4D97-AF65-F5344CB8AC3E}">
        <p14:creationId xmlns:p14="http://schemas.microsoft.com/office/powerpoint/2010/main" val="34759316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0" name="Google Shape;220;p29"/>
          <p:cNvSpPr txBox="1"/>
          <p:nvPr/>
        </p:nvSpPr>
        <p:spPr>
          <a:xfrm>
            <a:off x="537825" y="202675"/>
            <a:ext cx="3465300" cy="6774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 sz="4400">
                <a:solidFill>
                  <a:srgbClr val="263844"/>
                </a:solidFill>
                <a:latin typeface="Oswald"/>
                <a:ea typeface="Oswald"/>
                <a:cs typeface="Oswald"/>
                <a:sym typeface="Oswald"/>
              </a:rPr>
              <a:t>Cấu Trúc dữ liệu</a:t>
            </a:r>
            <a:endParaRPr sz="100"/>
          </a:p>
        </p:txBody>
      </p:sp>
      <p:sp>
        <p:nvSpPr>
          <p:cNvPr id="221" name="Google Shape;221;p29"/>
          <p:cNvSpPr txBox="1"/>
          <p:nvPr/>
        </p:nvSpPr>
        <p:spPr>
          <a:xfrm>
            <a:off x="537825" y="880075"/>
            <a:ext cx="47328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alibri"/>
                <a:ea typeface="Calibri"/>
                <a:cs typeface="Calibri"/>
                <a:sym typeface="Calibri"/>
              </a:rPr>
              <a:t>3. Set </a:t>
            </a:r>
            <a:endParaRPr sz="2000" b="1">
              <a:latin typeface="Calibri"/>
              <a:ea typeface="Calibri"/>
              <a:cs typeface="Calibri"/>
              <a:sym typeface="Calibri"/>
            </a:endParaRPr>
          </a:p>
        </p:txBody>
      </p:sp>
      <p:pic>
        <p:nvPicPr>
          <p:cNvPr id="222" name="Google Shape;222;p29"/>
          <p:cNvPicPr preferRelativeResize="0"/>
          <p:nvPr/>
        </p:nvPicPr>
        <p:blipFill rotWithShape="1">
          <a:blip r:embed="rId3">
            <a:alphaModFix/>
          </a:blip>
          <a:srcRect l="2714" r="2714"/>
          <a:stretch/>
        </p:blipFill>
        <p:spPr>
          <a:xfrm>
            <a:off x="537825" y="1302075"/>
            <a:ext cx="3842950" cy="471300"/>
          </a:xfrm>
          <a:prstGeom prst="rect">
            <a:avLst/>
          </a:prstGeom>
          <a:noFill/>
          <a:ln>
            <a:noFill/>
          </a:ln>
        </p:spPr>
      </p:pic>
      <p:pic>
        <p:nvPicPr>
          <p:cNvPr id="223" name="Google Shape;223;p29"/>
          <p:cNvPicPr preferRelativeResize="0"/>
          <p:nvPr/>
        </p:nvPicPr>
        <p:blipFill>
          <a:blip r:embed="rId4">
            <a:alphaModFix/>
          </a:blip>
          <a:stretch>
            <a:fillRect/>
          </a:stretch>
        </p:blipFill>
        <p:spPr>
          <a:xfrm>
            <a:off x="537825" y="2991197"/>
            <a:ext cx="6062675" cy="1356375"/>
          </a:xfrm>
          <a:prstGeom prst="rect">
            <a:avLst/>
          </a:prstGeom>
          <a:noFill/>
          <a:ln>
            <a:noFill/>
          </a:ln>
        </p:spPr>
      </p:pic>
      <p:sp>
        <p:nvSpPr>
          <p:cNvPr id="224" name="Google Shape;224;p29"/>
          <p:cNvSpPr txBox="1"/>
          <p:nvPr/>
        </p:nvSpPr>
        <p:spPr>
          <a:xfrm>
            <a:off x="510050" y="1773375"/>
            <a:ext cx="5248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C1E21"/>
                </a:solidFill>
              </a:rPr>
              <a:t>     Set là danh sách không theo thứ tự các phần tử không trùng nhau nằm trong hai dấu ngoặc nhọn </a:t>
            </a:r>
            <a:r>
              <a:rPr lang="en" sz="1100">
                <a:solidFill>
                  <a:srgbClr val="1C1E21"/>
                </a:solidFill>
                <a:latin typeface="Roboto Mono"/>
                <a:ea typeface="Roboto Mono"/>
                <a:cs typeface="Roboto Mono"/>
                <a:sym typeface="Roboto Mono"/>
              </a:rPr>
              <a:t>{}</a:t>
            </a:r>
            <a:r>
              <a:rPr lang="en" sz="1200">
                <a:solidFill>
                  <a:srgbClr val="1C1E21"/>
                </a:solidFill>
              </a:rPr>
              <a:t> hoặc được khởi tạo bằng </a:t>
            </a:r>
            <a:r>
              <a:rPr lang="en" sz="1100">
                <a:solidFill>
                  <a:srgbClr val="1C1E21"/>
                </a:solidFill>
                <a:latin typeface="Roboto Mono"/>
                <a:ea typeface="Roboto Mono"/>
                <a:cs typeface="Roboto Mono"/>
                <a:sym typeface="Roboto Mono"/>
              </a:rPr>
              <a:t>set()</a:t>
            </a:r>
            <a:r>
              <a:rPr lang="en" sz="1200">
                <a:solidFill>
                  <a:srgbClr val="1C1E21"/>
                </a:solidFill>
              </a:rPr>
              <a:t>. Set có hỗ trợ các tính toán tổ hợp như là phép toán giao, phép toán hợp, phép đối xứng, phép loại trừ...</a:t>
            </a:r>
            <a:endParaRPr/>
          </a:p>
        </p:txBody>
      </p:sp>
      <p:sp>
        <p:nvSpPr>
          <p:cNvPr id="2" name="Google Shape;153;p23">
            <a:extLst>
              <a:ext uri="{FF2B5EF4-FFF2-40B4-BE49-F238E27FC236}">
                <a16:creationId xmlns:a16="http://schemas.microsoft.com/office/drawing/2014/main" id="{3BE33679-EABA-F8F6-88B3-DD804A87E2F8}"/>
              </a:ext>
            </a:extLst>
          </p:cNvPr>
          <p:cNvSpPr/>
          <p:nvPr/>
        </p:nvSpPr>
        <p:spPr>
          <a:xfrm>
            <a:off x="186317" y="119284"/>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5">
              <a:alphaModFix/>
            </a:blip>
            <a:stretch>
              <a:fillRect t="-220497" r="-253406" b="-38478"/>
            </a:stretch>
          </a:blipFill>
          <a:ln>
            <a:noFill/>
          </a:ln>
        </p:spPr>
        <p:txBody>
          <a:bodyPr/>
          <a:lstStyle/>
          <a:p>
            <a:endParaRPr lang="en-US">
              <a:ln>
                <a:solidFill>
                  <a:srgbClr val="FFFF00"/>
                </a:solidFill>
              </a:ln>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DC0F50-337D-11C3-25BB-4F4E7A35B317}"/>
              </a:ext>
            </a:extLst>
          </p:cNvPr>
          <p:cNvSpPr txBox="1"/>
          <p:nvPr/>
        </p:nvSpPr>
        <p:spPr>
          <a:xfrm>
            <a:off x="2319454" y="218354"/>
            <a:ext cx="3464410" cy="369332"/>
          </a:xfrm>
          <a:prstGeom prst="rect">
            <a:avLst/>
          </a:prstGeom>
          <a:noFill/>
        </p:spPr>
        <p:txBody>
          <a:bodyPr wrap="none" rtlCol="0">
            <a:spAutoFit/>
          </a:bodyPr>
          <a:lstStyle/>
          <a:p>
            <a:r>
              <a:rPr lang="en-US" sz="1800">
                <a:ln w="0"/>
                <a:solidFill>
                  <a:schemeClr val="tx1"/>
                </a:solidFill>
                <a:effectLst>
                  <a:outerShdw blurRad="38100" dist="19050" dir="2700000" algn="tl" rotWithShape="0">
                    <a:schemeClr val="dk1">
                      <a:alpha val="40000"/>
                    </a:schemeClr>
                  </a:outerShdw>
                </a:effectLst>
              </a:rPr>
              <a:t>Bí kíp bá đạo Set với 9 câu lệnh</a:t>
            </a:r>
          </a:p>
        </p:txBody>
      </p:sp>
      <p:pic>
        <p:nvPicPr>
          <p:cNvPr id="6" name="Picture 5">
            <a:extLst>
              <a:ext uri="{FF2B5EF4-FFF2-40B4-BE49-F238E27FC236}">
                <a16:creationId xmlns:a16="http://schemas.microsoft.com/office/drawing/2014/main" id="{C6108F74-51CD-63C0-B279-E00829787E8F}"/>
              </a:ext>
            </a:extLst>
          </p:cNvPr>
          <p:cNvPicPr>
            <a:picLocks noChangeAspect="1"/>
          </p:cNvPicPr>
          <p:nvPr/>
        </p:nvPicPr>
        <p:blipFill>
          <a:blip r:embed="rId2"/>
          <a:stretch>
            <a:fillRect/>
          </a:stretch>
        </p:blipFill>
        <p:spPr>
          <a:xfrm>
            <a:off x="431349" y="956151"/>
            <a:ext cx="3926226" cy="9036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8D6D78C-4535-870A-94B2-D93985002CEA}"/>
              </a:ext>
            </a:extLst>
          </p:cNvPr>
          <p:cNvPicPr>
            <a:picLocks noChangeAspect="1"/>
          </p:cNvPicPr>
          <p:nvPr/>
        </p:nvPicPr>
        <p:blipFill>
          <a:blip r:embed="rId3"/>
          <a:stretch>
            <a:fillRect/>
          </a:stretch>
        </p:blipFill>
        <p:spPr>
          <a:xfrm>
            <a:off x="410212" y="2030129"/>
            <a:ext cx="3947363" cy="93531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BA1CD78-8CEB-87A6-B3D1-04CAF9156E95}"/>
              </a:ext>
            </a:extLst>
          </p:cNvPr>
          <p:cNvPicPr>
            <a:picLocks noChangeAspect="1"/>
          </p:cNvPicPr>
          <p:nvPr/>
        </p:nvPicPr>
        <p:blipFill>
          <a:blip r:embed="rId4"/>
          <a:stretch>
            <a:fillRect/>
          </a:stretch>
        </p:blipFill>
        <p:spPr>
          <a:xfrm>
            <a:off x="409096" y="3188289"/>
            <a:ext cx="3968500" cy="142147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ED20C99-4855-7D8E-6370-D8A83682ADAE}"/>
              </a:ext>
            </a:extLst>
          </p:cNvPr>
          <p:cNvPicPr>
            <a:picLocks noChangeAspect="1"/>
          </p:cNvPicPr>
          <p:nvPr/>
        </p:nvPicPr>
        <p:blipFill>
          <a:blip r:embed="rId5"/>
          <a:stretch>
            <a:fillRect/>
          </a:stretch>
        </p:blipFill>
        <p:spPr>
          <a:xfrm>
            <a:off x="4985982" y="970670"/>
            <a:ext cx="3942079" cy="92475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5D86387-25D2-A0AB-B0ED-9B7F2D5FB4F3}"/>
              </a:ext>
            </a:extLst>
          </p:cNvPr>
          <p:cNvPicPr>
            <a:picLocks noChangeAspect="1"/>
          </p:cNvPicPr>
          <p:nvPr/>
        </p:nvPicPr>
        <p:blipFill>
          <a:blip r:embed="rId6"/>
          <a:stretch>
            <a:fillRect/>
          </a:stretch>
        </p:blipFill>
        <p:spPr>
          <a:xfrm>
            <a:off x="4975413" y="2098183"/>
            <a:ext cx="3963215" cy="94588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118C0DB-EDB8-8915-87B8-C1A793BC2FF5}"/>
              </a:ext>
            </a:extLst>
          </p:cNvPr>
          <p:cNvPicPr>
            <a:picLocks noChangeAspect="1"/>
          </p:cNvPicPr>
          <p:nvPr/>
        </p:nvPicPr>
        <p:blipFill>
          <a:blip r:embed="rId7"/>
          <a:stretch>
            <a:fillRect/>
          </a:stretch>
        </p:blipFill>
        <p:spPr>
          <a:xfrm>
            <a:off x="4993416" y="3405918"/>
            <a:ext cx="3407189" cy="944433"/>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EEF15113-6BDD-788A-31A5-4B9BCF3F87F2}"/>
              </a:ext>
            </a:extLst>
          </p:cNvPr>
          <p:cNvSpPr txBox="1"/>
          <p:nvPr/>
        </p:nvSpPr>
        <p:spPr>
          <a:xfrm>
            <a:off x="409096" y="579421"/>
            <a:ext cx="1505540" cy="307777"/>
          </a:xfrm>
          <a:prstGeom prst="rect">
            <a:avLst/>
          </a:prstGeom>
          <a:noFill/>
        </p:spPr>
        <p:txBody>
          <a:bodyPr wrap="none" rtlCol="0">
            <a:spAutoFit/>
          </a:bodyPr>
          <a:lstStyle/>
          <a:p>
            <a:r>
              <a:rPr lang="en-US"/>
              <a:t>Câu lệnh cơ bản</a:t>
            </a:r>
          </a:p>
        </p:txBody>
      </p:sp>
      <p:sp>
        <p:nvSpPr>
          <p:cNvPr id="19" name="Google Shape;153;p23">
            <a:extLst>
              <a:ext uri="{FF2B5EF4-FFF2-40B4-BE49-F238E27FC236}">
                <a16:creationId xmlns:a16="http://schemas.microsoft.com/office/drawing/2014/main" id="{38110F2D-9DB4-34FC-B415-DA509E30E9C6}"/>
              </a:ext>
            </a:extLst>
          </p:cNvPr>
          <p:cNvSpPr/>
          <p:nvPr/>
        </p:nvSpPr>
        <p:spPr>
          <a:xfrm>
            <a:off x="2037420" y="128234"/>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8">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17583274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8" presetClass="emph" presetSubtype="0" repeatCount="indefinite" fill="hold" grpId="0" nodeType="withEffect">
                                  <p:stCondLst>
                                    <p:cond delay="0"/>
                                  </p:stCondLst>
                                  <p:childTnLst>
                                    <p:animRot by="21600000">
                                      <p:cBhvr>
                                        <p:cTn id="30"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DB011-6ACD-7DD6-0319-8D1DC4DB3F98}"/>
              </a:ext>
            </a:extLst>
          </p:cNvPr>
          <p:cNvPicPr>
            <a:picLocks noChangeAspect="1"/>
          </p:cNvPicPr>
          <p:nvPr/>
        </p:nvPicPr>
        <p:blipFill>
          <a:blip r:embed="rId2"/>
          <a:stretch>
            <a:fillRect/>
          </a:stretch>
        </p:blipFill>
        <p:spPr>
          <a:xfrm>
            <a:off x="1063858" y="541857"/>
            <a:ext cx="3384595" cy="144602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8E14EAE-7738-17B1-E871-B1BCAD0F7677}"/>
              </a:ext>
            </a:extLst>
          </p:cNvPr>
          <p:cNvPicPr>
            <a:picLocks noChangeAspect="1"/>
          </p:cNvPicPr>
          <p:nvPr/>
        </p:nvPicPr>
        <p:blipFill>
          <a:blip r:embed="rId3"/>
          <a:stretch>
            <a:fillRect/>
          </a:stretch>
        </p:blipFill>
        <p:spPr>
          <a:xfrm>
            <a:off x="1095489" y="2232365"/>
            <a:ext cx="3352964" cy="7862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B70D090-8B81-8B70-9422-2E9CF71880A5}"/>
              </a:ext>
            </a:extLst>
          </p:cNvPr>
          <p:cNvPicPr>
            <a:picLocks noChangeAspect="1"/>
          </p:cNvPicPr>
          <p:nvPr/>
        </p:nvPicPr>
        <p:blipFill>
          <a:blip r:embed="rId4"/>
          <a:stretch>
            <a:fillRect/>
          </a:stretch>
        </p:blipFill>
        <p:spPr>
          <a:xfrm>
            <a:off x="1095489" y="3263126"/>
            <a:ext cx="3366520" cy="12246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F2976063-0335-F92E-EF78-B7ED554B9EFD}"/>
              </a:ext>
            </a:extLst>
          </p:cNvPr>
          <p:cNvSpPr txBox="1"/>
          <p:nvPr/>
        </p:nvSpPr>
        <p:spPr>
          <a:xfrm>
            <a:off x="1003610" y="111837"/>
            <a:ext cx="1497526" cy="307777"/>
          </a:xfrm>
          <a:prstGeom prst="rect">
            <a:avLst/>
          </a:prstGeom>
          <a:noFill/>
        </p:spPr>
        <p:txBody>
          <a:bodyPr wrap="none" rtlCol="0">
            <a:spAutoFit/>
          </a:bodyPr>
          <a:lstStyle/>
          <a:p>
            <a:r>
              <a:rPr lang="en-US"/>
              <a:t>Câu lệnh ít dùng</a:t>
            </a:r>
          </a:p>
        </p:txBody>
      </p:sp>
      <p:sp>
        <p:nvSpPr>
          <p:cNvPr id="17" name="Google Shape;153;p23">
            <a:extLst>
              <a:ext uri="{FF2B5EF4-FFF2-40B4-BE49-F238E27FC236}">
                <a16:creationId xmlns:a16="http://schemas.microsoft.com/office/drawing/2014/main" id="{28F3635C-03E5-0ACE-8B20-D78568A4F2FD}"/>
              </a:ext>
            </a:extLst>
          </p:cNvPr>
          <p:cNvSpPr/>
          <p:nvPr/>
        </p:nvSpPr>
        <p:spPr>
          <a:xfrm>
            <a:off x="556633" y="351566"/>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5">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17767539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8" presetClass="emph" presetSubtype="0" repeatCount="indefinite" fill="hold" grpId="0" nodeType="withEffect">
                                  <p:stCondLst>
                                    <p:cond delay="0"/>
                                  </p:stCondLst>
                                  <p:childTnLst>
                                    <p:animRot by="21600000">
                                      <p:cBhvr>
                                        <p:cTn id="15"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342F4F-D00C-3598-1100-0A5B05643D46}"/>
              </a:ext>
            </a:extLst>
          </p:cNvPr>
          <p:cNvSpPr txBox="1"/>
          <p:nvPr/>
        </p:nvSpPr>
        <p:spPr>
          <a:xfrm>
            <a:off x="2345472" y="781564"/>
            <a:ext cx="6278137" cy="3323987"/>
          </a:xfrm>
          <a:prstGeom prst="rect">
            <a:avLst/>
          </a:prstGeom>
          <a:noFill/>
        </p:spPr>
        <p:txBody>
          <a:bodyPr wrap="square">
            <a:spAutoFit/>
          </a:bodyPr>
          <a:lstStyle/>
          <a:p>
            <a:r>
              <a:rPr lang="vi-VN" b="0" i="0">
                <a:solidFill>
                  <a:schemeClr val="tx1"/>
                </a:solidFill>
                <a:effectLst/>
                <a:latin typeface="Roboto Mono" panose="00000009000000000000" pitchFamily="49" charset="0"/>
                <a:ea typeface="Roboto Mono" panose="00000009000000000000" pitchFamily="49" charset="0"/>
              </a:rPr>
              <a:t>Tạo </a:t>
            </a:r>
            <a:r>
              <a:rPr lang="en-US" b="0" i="0">
                <a:solidFill>
                  <a:schemeClr val="tx1"/>
                </a:solidFill>
                <a:effectLst/>
                <a:latin typeface="Roboto Mono" panose="00000009000000000000" pitchFamily="49" charset="0"/>
                <a:ea typeface="Roboto Mono" panose="00000009000000000000" pitchFamily="49" charset="0"/>
              </a:rPr>
              <a:t>2 danh sách </a:t>
            </a:r>
            <a:r>
              <a:rPr lang="vi-VN" b="0" i="0">
                <a:solidFill>
                  <a:schemeClr val="tx1"/>
                </a:solidFill>
                <a:effectLst/>
                <a:latin typeface="Roboto Mono" panose="00000009000000000000" pitchFamily="49" charset="0"/>
                <a:ea typeface="Roboto Mono" panose="00000009000000000000" pitchFamily="49" charset="0"/>
              </a:rPr>
              <a:t>chứa các</a:t>
            </a:r>
            <a:r>
              <a:rPr lang="en-US" b="0" i="0">
                <a:solidFill>
                  <a:schemeClr val="tx1"/>
                </a:solidFill>
                <a:effectLst/>
                <a:latin typeface="Roboto Mono" panose="00000009000000000000" pitchFamily="49" charset="0"/>
                <a:ea typeface="Roboto Mono" panose="00000009000000000000" pitchFamily="49" charset="0"/>
              </a:rPr>
              <a:t> số nguyên (có thể nhập từ bàn phím hoặc tự gán)</a:t>
            </a:r>
          </a:p>
          <a:p>
            <a:endParaRPr lang="en-US">
              <a:solidFill>
                <a:schemeClr val="tx1"/>
              </a:solidFill>
              <a:latin typeface="Roboto Mono" panose="00000009000000000000" pitchFamily="49" charset="0"/>
              <a:ea typeface="Roboto Mono" panose="00000009000000000000" pitchFamily="49" charset="0"/>
            </a:endParaRPr>
          </a:p>
          <a:p>
            <a:r>
              <a:rPr lang="en-US" b="0" i="0">
                <a:solidFill>
                  <a:schemeClr val="tx1"/>
                </a:solidFill>
                <a:effectLst/>
                <a:latin typeface="Roboto Mono" panose="00000009000000000000" pitchFamily="49" charset="0"/>
                <a:ea typeface="Roboto Mono" panose="00000009000000000000" pitchFamily="49" charset="0"/>
              </a:rPr>
              <a:t>V</a:t>
            </a:r>
            <a:r>
              <a:rPr lang="vi-VN" b="0" i="0">
                <a:solidFill>
                  <a:schemeClr val="tx1"/>
                </a:solidFill>
                <a:effectLst/>
                <a:latin typeface="Roboto Mono" panose="00000009000000000000" pitchFamily="49" charset="0"/>
                <a:ea typeface="Roboto Mono" panose="00000009000000000000" pitchFamily="49" charset="0"/>
              </a:rPr>
              <a:t>iết chương trình Python đ</a:t>
            </a:r>
            <a:r>
              <a:rPr lang="en-US" b="0" i="0">
                <a:solidFill>
                  <a:schemeClr val="tx1"/>
                </a:solidFill>
                <a:effectLst/>
                <a:latin typeface="Roboto Mono" panose="00000009000000000000" pitchFamily="49" charset="0"/>
                <a:ea typeface="Roboto Mono" panose="00000009000000000000" pitchFamily="49" charset="0"/>
              </a:rPr>
              <a:t>ể:</a:t>
            </a:r>
          </a:p>
          <a:p>
            <a:r>
              <a:rPr lang="en-US">
                <a:solidFill>
                  <a:schemeClr val="tx1"/>
                </a:solidFill>
                <a:latin typeface="Roboto Mono" panose="00000009000000000000" pitchFamily="49" charset="0"/>
                <a:ea typeface="Roboto Mono" panose="00000009000000000000" pitchFamily="49" charset="0"/>
              </a:rPr>
              <a:t>- xóa những phần tử trùng lặp trong mỗi danh sách</a:t>
            </a:r>
          </a:p>
          <a:p>
            <a:r>
              <a:rPr lang="en-US">
                <a:solidFill>
                  <a:schemeClr val="tx1"/>
                </a:solidFill>
                <a:latin typeface="Roboto Mono" panose="00000009000000000000" pitchFamily="49" charset="0"/>
                <a:ea typeface="Roboto Mono" panose="00000009000000000000" pitchFamily="49" charset="0"/>
              </a:rPr>
              <a:t>- In ra những phần tử có trong cả 2 danh sách</a:t>
            </a:r>
          </a:p>
          <a:p>
            <a:r>
              <a:rPr lang="en-US">
                <a:solidFill>
                  <a:schemeClr val="tx1"/>
                </a:solidFill>
                <a:latin typeface="Roboto Mono" panose="00000009000000000000" pitchFamily="49" charset="0"/>
                <a:ea typeface="Roboto Mono" panose="00000009000000000000" pitchFamily="49" charset="0"/>
              </a:rPr>
              <a:t>- In ra phần tử có chỉ có ở 1 trong 2 danh sách</a:t>
            </a:r>
          </a:p>
          <a:p>
            <a:endParaRPr lang="en-US">
              <a:solidFill>
                <a:schemeClr val="tx1"/>
              </a:solidFill>
              <a:latin typeface="Roboto Mono" panose="00000009000000000000" pitchFamily="49" charset="0"/>
              <a:ea typeface="Roboto Mono" panose="00000009000000000000" pitchFamily="49" charset="0"/>
            </a:endParaRPr>
          </a:p>
          <a:p>
            <a:r>
              <a:rPr lang="en-US">
                <a:solidFill>
                  <a:schemeClr val="tx1"/>
                </a:solidFill>
                <a:latin typeface="Roboto Mono" panose="00000009000000000000" pitchFamily="49" charset="0"/>
                <a:ea typeface="Roboto Mono" panose="00000009000000000000" pitchFamily="49" charset="0"/>
              </a:rPr>
              <a:t>Ví dụ: a = 1, 2, 3, 3</a:t>
            </a:r>
          </a:p>
          <a:p>
            <a:r>
              <a:rPr lang="en-US">
                <a:solidFill>
                  <a:schemeClr val="tx1"/>
                </a:solidFill>
                <a:latin typeface="Roboto Mono" panose="00000009000000000000" pitchFamily="49" charset="0"/>
                <a:ea typeface="Roboto Mono" panose="00000009000000000000" pitchFamily="49" charset="0"/>
              </a:rPr>
              <a:t>       b = 2, 3, 4, 4</a:t>
            </a:r>
          </a:p>
          <a:p>
            <a:r>
              <a:rPr lang="en-US">
                <a:solidFill>
                  <a:schemeClr val="tx1"/>
                </a:solidFill>
                <a:latin typeface="Roboto Mono" panose="00000009000000000000" pitchFamily="49" charset="0"/>
                <a:ea typeface="Roboto Mono" panose="00000009000000000000" pitchFamily="49" charset="0"/>
              </a:rPr>
              <a:t>	</a:t>
            </a:r>
          </a:p>
          <a:p>
            <a:r>
              <a:rPr lang="en-US">
                <a:solidFill>
                  <a:schemeClr val="tx1"/>
                </a:solidFill>
                <a:latin typeface="Roboto Mono" panose="00000009000000000000" pitchFamily="49" charset="0"/>
                <a:ea typeface="Roboto Mono" panose="00000009000000000000" pitchFamily="49" charset="0"/>
              </a:rPr>
              <a:t>Output: - 2, 3</a:t>
            </a:r>
          </a:p>
          <a:p>
            <a:r>
              <a:rPr lang="en-US">
                <a:solidFill>
                  <a:schemeClr val="tx1"/>
                </a:solidFill>
                <a:latin typeface="Roboto Mono" panose="00000009000000000000" pitchFamily="49" charset="0"/>
                <a:ea typeface="Roboto Mono" panose="00000009000000000000" pitchFamily="49" charset="0"/>
              </a:rPr>
              <a:t>        - 1, 4</a:t>
            </a:r>
          </a:p>
          <a:p>
            <a:endParaRPr lang="en-US">
              <a:solidFill>
                <a:schemeClr val="tx1"/>
              </a:solidFill>
              <a:latin typeface="Roboto Mono" panose="00000009000000000000" pitchFamily="49" charset="0"/>
              <a:ea typeface="Roboto Mono" panose="00000009000000000000" pitchFamily="49" charset="0"/>
            </a:endParaRPr>
          </a:p>
          <a:p>
            <a:r>
              <a:rPr lang="en-US">
                <a:solidFill>
                  <a:schemeClr val="tx1"/>
                </a:solidFill>
                <a:latin typeface="Roboto Mono" panose="00000009000000000000" pitchFamily="49" charset="0"/>
                <a:ea typeface="Roboto Mono" panose="00000009000000000000" pitchFamily="49" charset="0"/>
              </a:rPr>
              <a:t>Note: Nếu làm được với set, hãy thử làm với list</a:t>
            </a:r>
          </a:p>
        </p:txBody>
      </p:sp>
      <p:pic>
        <p:nvPicPr>
          <p:cNvPr id="5" name="Picture 4" descr="A picture containing light&#10;&#10;Description automatically generated">
            <a:extLst>
              <a:ext uri="{FF2B5EF4-FFF2-40B4-BE49-F238E27FC236}">
                <a16:creationId xmlns:a16="http://schemas.microsoft.com/office/drawing/2014/main" id="{ADBDFF7E-26FA-20C7-3398-DF87B57BC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49" y="342949"/>
            <a:ext cx="1712124" cy="1712124"/>
          </a:xfrm>
          <a:prstGeom prst="rect">
            <a:avLst/>
          </a:prstGeom>
        </p:spPr>
      </p:pic>
      <p:sp>
        <p:nvSpPr>
          <p:cNvPr id="7" name="Google Shape;153;p23">
            <a:extLst>
              <a:ext uri="{FF2B5EF4-FFF2-40B4-BE49-F238E27FC236}">
                <a16:creationId xmlns:a16="http://schemas.microsoft.com/office/drawing/2014/main" id="{6ABB6502-2F36-B432-A7C2-5E276B76D7CF}"/>
              </a:ext>
            </a:extLst>
          </p:cNvPr>
          <p:cNvSpPr/>
          <p:nvPr/>
        </p:nvSpPr>
        <p:spPr>
          <a:xfrm>
            <a:off x="2121982" y="538513"/>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3">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32029547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2" name="Google Shape;232;p30"/>
          <p:cNvSpPr txBox="1"/>
          <p:nvPr/>
        </p:nvSpPr>
        <p:spPr>
          <a:xfrm>
            <a:off x="537825" y="220170"/>
            <a:ext cx="3465300" cy="677400"/>
          </a:xfrm>
          <a:prstGeom prst="rect">
            <a:avLst/>
          </a:prstGeom>
          <a:noFill/>
          <a:ln>
            <a:noFill/>
          </a:ln>
        </p:spPr>
        <p:txBody>
          <a:bodyPr spcFirstLastPara="1" wrap="square" lIns="0" tIns="0" rIns="0" bIns="0" anchor="t" anchorCtr="0">
            <a:spAutoFit/>
          </a:bodyPr>
          <a:lstStyle/>
          <a:p>
            <a:pPr marL="0" marR="0" lvl="0" indent="0" algn="l" rtl="0">
              <a:lnSpc>
                <a:spcPct val="113001"/>
              </a:lnSpc>
              <a:spcBef>
                <a:spcPts val="0"/>
              </a:spcBef>
              <a:spcAft>
                <a:spcPts val="0"/>
              </a:spcAft>
              <a:buNone/>
            </a:pPr>
            <a:r>
              <a:rPr lang="en" sz="4400">
                <a:solidFill>
                  <a:srgbClr val="263844"/>
                </a:solidFill>
                <a:latin typeface="Oswald"/>
                <a:ea typeface="Oswald"/>
                <a:cs typeface="Oswald"/>
                <a:sym typeface="Oswald"/>
              </a:rPr>
              <a:t>Cấu Trúc dữ liệu</a:t>
            </a:r>
            <a:endParaRPr sz="100"/>
          </a:p>
        </p:txBody>
      </p:sp>
      <p:sp>
        <p:nvSpPr>
          <p:cNvPr id="233" name="Google Shape;233;p30"/>
          <p:cNvSpPr txBox="1"/>
          <p:nvPr/>
        </p:nvSpPr>
        <p:spPr>
          <a:xfrm>
            <a:off x="537825" y="880075"/>
            <a:ext cx="47328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alibri"/>
                <a:ea typeface="Calibri"/>
                <a:cs typeface="Calibri"/>
                <a:sym typeface="Calibri"/>
              </a:rPr>
              <a:t>4. Dictionary </a:t>
            </a:r>
            <a:endParaRPr sz="2000" b="1">
              <a:latin typeface="Calibri"/>
              <a:ea typeface="Calibri"/>
              <a:cs typeface="Calibri"/>
              <a:sym typeface="Calibri"/>
            </a:endParaRPr>
          </a:p>
        </p:txBody>
      </p:sp>
      <p:pic>
        <p:nvPicPr>
          <p:cNvPr id="234" name="Google Shape;234;p30"/>
          <p:cNvPicPr preferRelativeResize="0"/>
          <p:nvPr/>
        </p:nvPicPr>
        <p:blipFill>
          <a:blip r:embed="rId3">
            <a:alphaModFix/>
          </a:blip>
          <a:stretch>
            <a:fillRect/>
          </a:stretch>
        </p:blipFill>
        <p:spPr>
          <a:xfrm>
            <a:off x="537825" y="1418775"/>
            <a:ext cx="4034175" cy="567936"/>
          </a:xfrm>
          <a:prstGeom prst="rect">
            <a:avLst/>
          </a:prstGeom>
          <a:noFill/>
          <a:ln>
            <a:noFill/>
          </a:ln>
        </p:spPr>
      </p:pic>
      <p:sp>
        <p:nvSpPr>
          <p:cNvPr id="235" name="Google Shape;235;p30"/>
          <p:cNvSpPr txBox="1"/>
          <p:nvPr/>
        </p:nvSpPr>
        <p:spPr>
          <a:xfrm>
            <a:off x="510050" y="2053500"/>
            <a:ext cx="7293300" cy="158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solidFill>
                  <a:srgbClr val="1C1E21"/>
                </a:solidFill>
              </a:rPr>
              <a:t>Lưu ý:</a:t>
            </a:r>
            <a:endParaRPr sz="1200">
              <a:solidFill>
                <a:srgbClr val="1C1E21"/>
              </a:solidFill>
            </a:endParaRPr>
          </a:p>
          <a:p>
            <a:pPr marL="457200" lvl="0" indent="-304800" algn="l" rtl="0">
              <a:lnSpc>
                <a:spcPct val="115000"/>
              </a:lnSpc>
              <a:spcBef>
                <a:spcPts val="1200"/>
              </a:spcBef>
              <a:spcAft>
                <a:spcPts val="0"/>
              </a:spcAft>
              <a:buClr>
                <a:srgbClr val="1C1E21"/>
              </a:buClr>
              <a:buSzPts val="1200"/>
              <a:buChar char="●"/>
            </a:pPr>
            <a:r>
              <a:rPr lang="en" sz="1200">
                <a:solidFill>
                  <a:srgbClr val="1C1E21"/>
                </a:solidFill>
              </a:rPr>
              <a:t>Các phần tử đều phải có key.</a:t>
            </a:r>
            <a:endParaRPr sz="1200">
              <a:solidFill>
                <a:srgbClr val="1C1E21"/>
              </a:solidFill>
            </a:endParaRPr>
          </a:p>
          <a:p>
            <a:pPr marL="457200" lvl="0" indent="-304800" algn="l" rtl="0">
              <a:lnSpc>
                <a:spcPct val="115000"/>
              </a:lnSpc>
              <a:spcBef>
                <a:spcPts val="0"/>
              </a:spcBef>
              <a:spcAft>
                <a:spcPts val="0"/>
              </a:spcAft>
              <a:buClr>
                <a:srgbClr val="1C1E21"/>
              </a:buClr>
              <a:buSzPts val="1200"/>
              <a:buChar char="●"/>
            </a:pPr>
            <a:r>
              <a:rPr lang="en" sz="1200">
                <a:solidFill>
                  <a:srgbClr val="1C1E21"/>
                </a:solidFill>
              </a:rPr>
              <a:t>Key chỉ có thể là số hoặc chuỗi.</a:t>
            </a:r>
            <a:endParaRPr sz="1200">
              <a:solidFill>
                <a:srgbClr val="1C1E21"/>
              </a:solidFill>
            </a:endParaRPr>
          </a:p>
          <a:p>
            <a:pPr marL="457200" lvl="0" indent="-304800" algn="l" rtl="0">
              <a:lnSpc>
                <a:spcPct val="115000"/>
              </a:lnSpc>
              <a:spcBef>
                <a:spcPts val="0"/>
              </a:spcBef>
              <a:spcAft>
                <a:spcPts val="0"/>
              </a:spcAft>
              <a:buClr>
                <a:srgbClr val="1C1E21"/>
              </a:buClr>
              <a:buSzPts val="1200"/>
              <a:buChar char="●"/>
            </a:pPr>
            <a:r>
              <a:rPr lang="en" sz="1200">
                <a:solidFill>
                  <a:srgbClr val="1C1E21"/>
                </a:solidFill>
              </a:rPr>
              <a:t>Key phải là duy nhất, nếu không nó sẽ nhận giá trị của phần tử có key được xuất hiện cuối cùng.</a:t>
            </a:r>
            <a:endParaRPr sz="1200">
              <a:solidFill>
                <a:srgbClr val="1C1E21"/>
              </a:solidFill>
            </a:endParaRPr>
          </a:p>
          <a:p>
            <a:pPr marL="457200" lvl="0" indent="-304800" algn="l" rtl="0">
              <a:lnSpc>
                <a:spcPct val="115000"/>
              </a:lnSpc>
              <a:spcBef>
                <a:spcPts val="0"/>
              </a:spcBef>
              <a:spcAft>
                <a:spcPts val="0"/>
              </a:spcAft>
              <a:buClr>
                <a:srgbClr val="1C1E21"/>
              </a:buClr>
              <a:buSzPts val="1200"/>
              <a:buChar char="●"/>
            </a:pPr>
            <a:r>
              <a:rPr lang="en" sz="1200">
                <a:solidFill>
                  <a:srgbClr val="1C1E21"/>
                </a:solidFill>
              </a:rPr>
              <a:t>Key khi đã được khai báo thì không thể đổi được tên.</a:t>
            </a:r>
            <a:endParaRPr sz="1200">
              <a:solidFill>
                <a:srgbClr val="1C1E21"/>
              </a:solidFill>
            </a:endParaRPr>
          </a:p>
          <a:p>
            <a:pPr marL="457200" lvl="0" indent="-304800" algn="l" rtl="0">
              <a:lnSpc>
                <a:spcPct val="115000"/>
              </a:lnSpc>
              <a:spcBef>
                <a:spcPts val="0"/>
              </a:spcBef>
              <a:spcAft>
                <a:spcPts val="0"/>
              </a:spcAft>
              <a:buClr>
                <a:srgbClr val="1C1E21"/>
              </a:buClr>
              <a:buSzPts val="1200"/>
              <a:buChar char="●"/>
            </a:pPr>
            <a:r>
              <a:rPr lang="en" sz="1200">
                <a:solidFill>
                  <a:srgbClr val="1C1E21"/>
                </a:solidFill>
              </a:rPr>
              <a:t>Key có phân biệt hoa thường.</a:t>
            </a:r>
            <a:endParaRPr sz="1200">
              <a:solidFill>
                <a:srgbClr val="1C1E21"/>
              </a:solidFill>
            </a:endParaRPr>
          </a:p>
        </p:txBody>
      </p:sp>
      <p:sp>
        <p:nvSpPr>
          <p:cNvPr id="2" name="Google Shape;153;p23">
            <a:extLst>
              <a:ext uri="{FF2B5EF4-FFF2-40B4-BE49-F238E27FC236}">
                <a16:creationId xmlns:a16="http://schemas.microsoft.com/office/drawing/2014/main" id="{FA485654-7083-77F8-FB4C-2A2EE17084B8}"/>
              </a:ext>
            </a:extLst>
          </p:cNvPr>
          <p:cNvSpPr/>
          <p:nvPr/>
        </p:nvSpPr>
        <p:spPr>
          <a:xfrm>
            <a:off x="186317" y="157956"/>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4">
              <a:alphaModFix/>
            </a:blip>
            <a:stretch>
              <a:fillRect t="-220497" r="-253406" b="-38478"/>
            </a:stretch>
          </a:blipFill>
          <a:ln>
            <a:noFill/>
          </a:ln>
        </p:spPr>
        <p:txBody>
          <a:bodyPr/>
          <a:lstStyle/>
          <a:p>
            <a:endParaRPr lang="en-US">
              <a:ln>
                <a:solidFill>
                  <a:srgbClr val="FFFF00"/>
                </a:solidFill>
              </a:ln>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095DC-9828-465B-4268-370CB7224ACC}"/>
              </a:ext>
            </a:extLst>
          </p:cNvPr>
          <p:cNvPicPr>
            <a:picLocks noChangeAspect="1"/>
          </p:cNvPicPr>
          <p:nvPr/>
        </p:nvPicPr>
        <p:blipFill>
          <a:blip r:embed="rId2"/>
          <a:stretch>
            <a:fillRect/>
          </a:stretch>
        </p:blipFill>
        <p:spPr>
          <a:xfrm>
            <a:off x="476746" y="842232"/>
            <a:ext cx="3667511" cy="83955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A5A141F-0AEC-FE8A-04B1-144B3A1AE0B6}"/>
              </a:ext>
            </a:extLst>
          </p:cNvPr>
          <p:cNvSpPr txBox="1"/>
          <p:nvPr/>
        </p:nvSpPr>
        <p:spPr>
          <a:xfrm>
            <a:off x="2319454" y="218354"/>
            <a:ext cx="3451586" cy="369332"/>
          </a:xfrm>
          <a:prstGeom prst="rect">
            <a:avLst/>
          </a:prstGeom>
          <a:noFill/>
        </p:spPr>
        <p:txBody>
          <a:bodyPr wrap="none" rtlCol="0">
            <a:spAutoFit/>
          </a:bodyPr>
          <a:lstStyle/>
          <a:p>
            <a:r>
              <a:rPr lang="en-US" sz="1800">
                <a:ln w="0"/>
                <a:solidFill>
                  <a:schemeClr val="tx1"/>
                </a:solidFill>
                <a:effectLst>
                  <a:outerShdw blurRad="38100" dist="19050" dir="2700000" algn="tl" rotWithShape="0">
                    <a:schemeClr val="dk1">
                      <a:alpha val="40000"/>
                    </a:schemeClr>
                  </a:outerShdw>
                </a:effectLst>
              </a:rPr>
              <a:t>Bí kíp bá đạo Dic với 9 câu lệnh</a:t>
            </a:r>
          </a:p>
        </p:txBody>
      </p:sp>
      <p:pic>
        <p:nvPicPr>
          <p:cNvPr id="8" name="Picture 7">
            <a:extLst>
              <a:ext uri="{FF2B5EF4-FFF2-40B4-BE49-F238E27FC236}">
                <a16:creationId xmlns:a16="http://schemas.microsoft.com/office/drawing/2014/main" id="{7FA7F2EB-0324-B1E8-AADB-816353D9D28D}"/>
              </a:ext>
            </a:extLst>
          </p:cNvPr>
          <p:cNvPicPr>
            <a:picLocks noChangeAspect="1"/>
          </p:cNvPicPr>
          <p:nvPr/>
        </p:nvPicPr>
        <p:blipFill>
          <a:blip r:embed="rId3"/>
          <a:stretch>
            <a:fillRect/>
          </a:stretch>
        </p:blipFill>
        <p:spPr>
          <a:xfrm>
            <a:off x="483243" y="2099907"/>
            <a:ext cx="3672421" cy="8935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23A2E6A-25F0-B3C1-24C5-3B7CC2CC2C42}"/>
              </a:ext>
            </a:extLst>
          </p:cNvPr>
          <p:cNvPicPr>
            <a:picLocks noChangeAspect="1"/>
          </p:cNvPicPr>
          <p:nvPr/>
        </p:nvPicPr>
        <p:blipFill>
          <a:blip r:embed="rId4"/>
          <a:stretch>
            <a:fillRect/>
          </a:stretch>
        </p:blipFill>
        <p:spPr>
          <a:xfrm>
            <a:off x="483243" y="3378253"/>
            <a:ext cx="3677331" cy="92301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9CDEE46-939F-0FD2-9F53-68F292471A92}"/>
              </a:ext>
            </a:extLst>
          </p:cNvPr>
          <p:cNvPicPr>
            <a:picLocks noChangeAspect="1"/>
          </p:cNvPicPr>
          <p:nvPr/>
        </p:nvPicPr>
        <p:blipFill>
          <a:blip r:embed="rId5"/>
          <a:stretch>
            <a:fillRect/>
          </a:stretch>
        </p:blipFill>
        <p:spPr>
          <a:xfrm>
            <a:off x="4665609" y="842232"/>
            <a:ext cx="3682240" cy="88864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77B8C46-563D-33F3-AEEE-7344D83B6806}"/>
              </a:ext>
            </a:extLst>
          </p:cNvPr>
          <p:cNvPicPr>
            <a:picLocks noChangeAspect="1"/>
          </p:cNvPicPr>
          <p:nvPr/>
        </p:nvPicPr>
        <p:blipFill>
          <a:blip r:embed="rId6"/>
          <a:stretch>
            <a:fillRect/>
          </a:stretch>
        </p:blipFill>
        <p:spPr>
          <a:xfrm>
            <a:off x="4665609" y="2162871"/>
            <a:ext cx="3682240" cy="86409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AB41D789-1F96-D57D-DBF6-FF3EF3962ECE}"/>
              </a:ext>
            </a:extLst>
          </p:cNvPr>
          <p:cNvPicPr>
            <a:picLocks noChangeAspect="1"/>
          </p:cNvPicPr>
          <p:nvPr/>
        </p:nvPicPr>
        <p:blipFill>
          <a:blip r:embed="rId7"/>
          <a:stretch>
            <a:fillRect/>
          </a:stretch>
        </p:blipFill>
        <p:spPr>
          <a:xfrm>
            <a:off x="4762811" y="3361139"/>
            <a:ext cx="3667511" cy="947563"/>
          </a:xfrm>
          <a:prstGeom prst="rect">
            <a:avLst/>
          </a:prstGeom>
          <a:ln>
            <a:noFill/>
          </a:ln>
          <a:effectLst>
            <a:outerShdw blurRad="292100" dist="139700" dir="2700000" algn="tl" rotWithShape="0">
              <a:srgbClr val="333333">
                <a:alpha val="65000"/>
              </a:srgbClr>
            </a:outerShdw>
          </a:effectLst>
        </p:spPr>
      </p:pic>
      <p:sp>
        <p:nvSpPr>
          <p:cNvPr id="21" name="Google Shape;153;p23">
            <a:extLst>
              <a:ext uri="{FF2B5EF4-FFF2-40B4-BE49-F238E27FC236}">
                <a16:creationId xmlns:a16="http://schemas.microsoft.com/office/drawing/2014/main" id="{66639B0A-CC49-32D3-AAC6-8D0FDA019928}"/>
              </a:ext>
            </a:extLst>
          </p:cNvPr>
          <p:cNvSpPr/>
          <p:nvPr/>
        </p:nvSpPr>
        <p:spPr>
          <a:xfrm>
            <a:off x="1992815" y="84988"/>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8">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1368704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8" presetClass="emph" presetSubtype="0" repeatCount="indefinite" fill="hold" grpId="0" nodeType="withEffect">
                                  <p:stCondLst>
                                    <p:cond delay="0"/>
                                  </p:stCondLst>
                                  <p:childTnLst>
                                    <p:animRot by="21600000">
                                      <p:cBhvr>
                                        <p:cTn id="24" dur="2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14610-D7E5-A8B2-42D3-0C43F24DB6E4}"/>
              </a:ext>
            </a:extLst>
          </p:cNvPr>
          <p:cNvSpPr>
            <a:spLocks noGrp="1"/>
          </p:cNvSpPr>
          <p:nvPr>
            <p:ph type="ctrTitle"/>
          </p:nvPr>
        </p:nvSpPr>
        <p:spPr>
          <a:xfrm>
            <a:off x="342899" y="360676"/>
            <a:ext cx="4281139" cy="735013"/>
          </a:xfrm>
        </p:spPr>
        <p:txBody>
          <a:bodyPr/>
          <a:lstStyle/>
          <a:p>
            <a:r>
              <a:rPr lang="en-US"/>
              <a:t>Liên hệ thực tế trong bài toán trên</a:t>
            </a:r>
          </a:p>
        </p:txBody>
      </p:sp>
      <p:sp>
        <p:nvSpPr>
          <p:cNvPr id="3" name="Subtitle 2">
            <a:extLst>
              <a:ext uri="{FF2B5EF4-FFF2-40B4-BE49-F238E27FC236}">
                <a16:creationId xmlns:a16="http://schemas.microsoft.com/office/drawing/2014/main" id="{1D1ACF3B-0F56-DEFF-AFF8-A4776D7C8B89}"/>
              </a:ext>
            </a:extLst>
          </p:cNvPr>
          <p:cNvSpPr>
            <a:spLocks noGrp="1"/>
          </p:cNvSpPr>
          <p:nvPr>
            <p:ph type="subTitle" idx="1"/>
          </p:nvPr>
        </p:nvSpPr>
        <p:spPr>
          <a:xfrm>
            <a:off x="446977" y="1014771"/>
            <a:ext cx="3366785" cy="1811062"/>
          </a:xfrm>
        </p:spPr>
        <p:txBody>
          <a:bodyPr>
            <a:normAutofit/>
          </a:bodyPr>
          <a:lstStyle/>
          <a:p>
            <a:pPr algn="l">
              <a:buFont typeface="Arial" panose="020B0604020202020204" pitchFamily="34" charset="0"/>
              <a:buChar char="•"/>
            </a:pPr>
            <a:r>
              <a:rPr lang="en-US" sz="1100">
                <a:solidFill>
                  <a:schemeClr val="tx1"/>
                </a:solidFill>
                <a:latin typeface="+mn-lt"/>
              </a:rPr>
              <a:t>You can see: những con số không được lưu trữ và nó có thứ tự xuất hiện rất là lộn xộn giống như đống sách trong thư viện vậ</a:t>
            </a:r>
            <a:r>
              <a:rPr lang="en-US" sz="1100">
                <a:solidFill>
                  <a:schemeClr val="tx1"/>
                </a:solidFill>
                <a:latin typeface="+mn-lt"/>
                <a:sym typeface="Wingdings" panose="05000000000000000000" pitchFamily="2" charset="2"/>
              </a:rPr>
              <a:t>y:&gt;</a:t>
            </a:r>
            <a:endParaRPr lang="en-US" sz="1100">
              <a:solidFill>
                <a:schemeClr val="tx1"/>
              </a:solidFill>
              <a:latin typeface="+mn-lt"/>
            </a:endParaRPr>
          </a:p>
          <a:p>
            <a:pPr algn="l">
              <a:buFont typeface="Arial" panose="020B0604020202020204" pitchFamily="34" charset="0"/>
              <a:buChar char="•"/>
            </a:pPr>
            <a:r>
              <a:rPr lang="vi-VN" sz="1100">
                <a:solidFill>
                  <a:schemeClr val="tx1"/>
                </a:solidFill>
                <a:latin typeface="+mn-lt"/>
              </a:rPr>
              <a:t>Để tìm </a:t>
            </a:r>
            <a:r>
              <a:rPr lang="en-US" sz="1100">
                <a:solidFill>
                  <a:schemeClr val="tx1"/>
                </a:solidFill>
                <a:latin typeface="+mn-lt"/>
              </a:rPr>
              <a:t>được con số thứ 5 thì không khác gì tìm </a:t>
            </a:r>
            <a:r>
              <a:rPr lang="vi-VN" sz="1100">
                <a:solidFill>
                  <a:schemeClr val="tx1"/>
                </a:solidFill>
                <a:latin typeface="+mn-lt"/>
              </a:rPr>
              <a:t>một cuốn sách</a:t>
            </a:r>
            <a:r>
              <a:rPr lang="en-US" sz="1100">
                <a:solidFill>
                  <a:schemeClr val="tx1"/>
                </a:solidFill>
                <a:latin typeface="+mn-lt"/>
              </a:rPr>
              <a:t> trong đống sách này, như </a:t>
            </a:r>
            <a:r>
              <a:rPr lang="en-US" sz="1100">
                <a:solidFill>
                  <a:srgbClr val="FF0000"/>
                </a:solidFill>
                <a:latin typeface="+mn-lt"/>
              </a:rPr>
              <a:t>mò kim đáy bể</a:t>
            </a:r>
            <a:endParaRPr lang="vi-VN" sz="1100">
              <a:solidFill>
                <a:srgbClr val="FF0000"/>
              </a:solidFill>
              <a:latin typeface="+mn-lt"/>
            </a:endParaRPr>
          </a:p>
        </p:txBody>
      </p:sp>
      <p:pic>
        <p:nvPicPr>
          <p:cNvPr id="4" name="Picture 6">
            <a:extLst>
              <a:ext uri="{FF2B5EF4-FFF2-40B4-BE49-F238E27FC236}">
                <a16:creationId xmlns:a16="http://schemas.microsoft.com/office/drawing/2014/main" id="{FF7D0956-BFB8-9EDA-9D08-9FA807AE8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565" y="737951"/>
            <a:ext cx="3503122" cy="26273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ight&#10;&#10;Description automatically generated">
            <a:extLst>
              <a:ext uri="{FF2B5EF4-FFF2-40B4-BE49-F238E27FC236}">
                <a16:creationId xmlns:a16="http://schemas.microsoft.com/office/drawing/2014/main" id="{ED17DE4A-F829-6340-3874-266A843DB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7" y="3011809"/>
            <a:ext cx="1712124" cy="1712124"/>
          </a:xfrm>
          <a:prstGeom prst="rect">
            <a:avLst/>
          </a:prstGeom>
        </p:spPr>
      </p:pic>
      <p:sp>
        <p:nvSpPr>
          <p:cNvPr id="6" name="Bong bóng Lời nói: Hình bầu dục 3">
            <a:extLst>
              <a:ext uri="{FF2B5EF4-FFF2-40B4-BE49-F238E27FC236}">
                <a16:creationId xmlns:a16="http://schemas.microsoft.com/office/drawing/2014/main" id="{3720F2C8-812A-308D-1FA1-86BB2E125B95}"/>
              </a:ext>
            </a:extLst>
          </p:cNvPr>
          <p:cNvSpPr/>
          <p:nvPr/>
        </p:nvSpPr>
        <p:spPr>
          <a:xfrm>
            <a:off x="1428895" y="2383436"/>
            <a:ext cx="2602316" cy="1473196"/>
          </a:xfrm>
          <a:prstGeom prst="wedgeEllipseCallout">
            <a:avLst>
              <a:gd name="adj1" fmla="val -53015"/>
              <a:gd name="adj2" fmla="val 370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rPr>
              <a:t>Vậy</a:t>
            </a:r>
            <a:r>
              <a:rPr lang="en-US" sz="1200" dirty="0">
                <a:solidFill>
                  <a:schemeClr val="tx1"/>
                </a:solidFill>
              </a:rPr>
              <a:t> </a:t>
            </a:r>
            <a:r>
              <a:rPr lang="en-US" sz="1200" dirty="0" err="1">
                <a:solidFill>
                  <a:schemeClr val="tx1"/>
                </a:solidFill>
              </a:rPr>
              <a:t>liệu</a:t>
            </a:r>
            <a:r>
              <a:rPr lang="en-US" sz="1200" dirty="0">
                <a:solidFill>
                  <a:schemeClr val="tx1"/>
                </a:solidFill>
              </a:rPr>
              <a:t> </a:t>
            </a:r>
            <a:r>
              <a:rPr lang="en-US" sz="1200" dirty="0" err="1">
                <a:solidFill>
                  <a:schemeClr val="tx1"/>
                </a:solidFill>
              </a:rPr>
              <a:t>có</a:t>
            </a:r>
            <a:r>
              <a:rPr lang="en-US" sz="1200" dirty="0">
                <a:solidFill>
                  <a:schemeClr val="tx1"/>
                </a:solidFill>
              </a:rPr>
              <a:t> </a:t>
            </a:r>
            <a:r>
              <a:rPr lang="en-US" sz="1200" dirty="0" err="1">
                <a:solidFill>
                  <a:schemeClr val="tx1"/>
                </a:solidFill>
              </a:rPr>
              <a:t>cách</a:t>
            </a:r>
            <a:r>
              <a:rPr lang="en-US" sz="1200" dirty="0">
                <a:solidFill>
                  <a:schemeClr val="tx1"/>
                </a:solidFill>
              </a:rPr>
              <a:t> </a:t>
            </a:r>
            <a:r>
              <a:rPr lang="en-US" sz="1200" dirty="0" err="1">
                <a:solidFill>
                  <a:schemeClr val="tx1"/>
                </a:solidFill>
              </a:rPr>
              <a:t>nào</a:t>
            </a:r>
            <a:r>
              <a:rPr lang="en-US" sz="1200" dirty="0">
                <a:solidFill>
                  <a:schemeClr val="tx1"/>
                </a:solidFill>
              </a:rPr>
              <a:t> </a:t>
            </a:r>
            <a:r>
              <a:rPr lang="en-US" sz="1200" dirty="0" err="1">
                <a:solidFill>
                  <a:schemeClr val="tx1"/>
                </a:solidFill>
              </a:rPr>
              <a:t>để</a:t>
            </a:r>
            <a:r>
              <a:rPr lang="en-US" sz="1200" dirty="0">
                <a:solidFill>
                  <a:schemeClr val="tx1"/>
                </a:solidFill>
              </a:rPr>
              <a:t> </a:t>
            </a:r>
            <a:r>
              <a:rPr lang="en-US" sz="1200" dirty="0" err="1">
                <a:solidFill>
                  <a:schemeClr val="tx1"/>
                </a:solidFill>
              </a:rPr>
              <a:t>có</a:t>
            </a:r>
            <a:r>
              <a:rPr lang="en-US" sz="1200" dirty="0">
                <a:solidFill>
                  <a:schemeClr val="tx1"/>
                </a:solidFill>
              </a:rPr>
              <a:t> </a:t>
            </a:r>
            <a:r>
              <a:rPr lang="en-US" sz="1200" dirty="0" err="1">
                <a:solidFill>
                  <a:schemeClr val="tx1"/>
                </a:solidFill>
              </a:rPr>
              <a:t>thể</a:t>
            </a:r>
            <a:r>
              <a:rPr lang="en-US" sz="1200" dirty="0">
                <a:solidFill>
                  <a:schemeClr val="tx1"/>
                </a:solidFill>
              </a:rPr>
              <a:t> </a:t>
            </a:r>
            <a:r>
              <a:rPr lang="en-US" sz="1200" err="1">
                <a:solidFill>
                  <a:schemeClr val="tx1"/>
                </a:solidFill>
              </a:rPr>
              <a:t>dễ</a:t>
            </a:r>
            <a:r>
              <a:rPr lang="en-US" sz="1200">
                <a:solidFill>
                  <a:schemeClr val="tx1"/>
                </a:solidFill>
              </a:rPr>
              <a:t> dàng tìm được thứ mình muốn?</a:t>
            </a:r>
            <a:endParaRPr lang="vi-VN" sz="1200" dirty="0">
              <a:solidFill>
                <a:schemeClr val="tx1"/>
              </a:solidFill>
            </a:endParaRPr>
          </a:p>
        </p:txBody>
      </p:sp>
      <p:sp>
        <p:nvSpPr>
          <p:cNvPr id="7" name="Google Shape;153;p23">
            <a:extLst>
              <a:ext uri="{FF2B5EF4-FFF2-40B4-BE49-F238E27FC236}">
                <a16:creationId xmlns:a16="http://schemas.microsoft.com/office/drawing/2014/main" id="{3B123D90-1464-7AEF-8C49-961F5BF9CDC7}"/>
              </a:ext>
            </a:extLst>
          </p:cNvPr>
          <p:cNvSpPr/>
          <p:nvPr/>
        </p:nvSpPr>
        <p:spPr>
          <a:xfrm>
            <a:off x="119410" y="419567"/>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4">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951923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8DE5A-6EFC-D297-97F1-8DB187AF9521}"/>
              </a:ext>
            </a:extLst>
          </p:cNvPr>
          <p:cNvPicPr>
            <a:picLocks noChangeAspect="1"/>
          </p:cNvPicPr>
          <p:nvPr/>
        </p:nvPicPr>
        <p:blipFill>
          <a:blip r:embed="rId2"/>
          <a:stretch>
            <a:fillRect/>
          </a:stretch>
        </p:blipFill>
        <p:spPr>
          <a:xfrm>
            <a:off x="831095" y="810322"/>
            <a:ext cx="3844698" cy="92149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C3CCEEE-1E96-8A09-C11A-9E4CB68DDB2F}"/>
              </a:ext>
            </a:extLst>
          </p:cNvPr>
          <p:cNvPicPr>
            <a:picLocks noChangeAspect="1"/>
          </p:cNvPicPr>
          <p:nvPr/>
        </p:nvPicPr>
        <p:blipFill>
          <a:blip r:embed="rId3"/>
          <a:stretch>
            <a:fillRect/>
          </a:stretch>
        </p:blipFill>
        <p:spPr>
          <a:xfrm>
            <a:off x="873651" y="2423532"/>
            <a:ext cx="3698349" cy="167212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1D8CDE7-E97C-794D-4EBF-3B495AF21962}"/>
              </a:ext>
            </a:extLst>
          </p:cNvPr>
          <p:cNvPicPr>
            <a:picLocks noChangeAspect="1"/>
          </p:cNvPicPr>
          <p:nvPr/>
        </p:nvPicPr>
        <p:blipFill>
          <a:blip r:embed="rId4"/>
          <a:stretch>
            <a:fillRect/>
          </a:stretch>
        </p:blipFill>
        <p:spPr>
          <a:xfrm>
            <a:off x="4982299" y="1543332"/>
            <a:ext cx="3698349" cy="2056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1605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E33EA1-84CF-86B1-ECD7-8D8F025B366A}"/>
              </a:ext>
            </a:extLst>
          </p:cNvPr>
          <p:cNvSpPr txBox="1"/>
          <p:nvPr/>
        </p:nvSpPr>
        <p:spPr>
          <a:xfrm>
            <a:off x="394010" y="267628"/>
            <a:ext cx="4505093" cy="338554"/>
          </a:xfrm>
          <a:prstGeom prst="rect">
            <a:avLst/>
          </a:prstGeom>
          <a:noFill/>
        </p:spPr>
        <p:txBody>
          <a:bodyPr wrap="square" rtlCol="0">
            <a:spAutoFit/>
          </a:bodyPr>
          <a:lstStyle/>
          <a:p>
            <a:r>
              <a:rPr lang="en-US" sz="1600" b="1"/>
              <a:t>Chuyển đổi giữa các kiểu dữ liệu</a:t>
            </a:r>
          </a:p>
        </p:txBody>
      </p:sp>
      <p:sp>
        <p:nvSpPr>
          <p:cNvPr id="8" name="TextBox 7">
            <a:extLst>
              <a:ext uri="{FF2B5EF4-FFF2-40B4-BE49-F238E27FC236}">
                <a16:creationId xmlns:a16="http://schemas.microsoft.com/office/drawing/2014/main" id="{6C39D1F4-BDB6-D3C0-CE6E-9A2AE3A60DCE}"/>
              </a:ext>
            </a:extLst>
          </p:cNvPr>
          <p:cNvSpPr txBox="1"/>
          <p:nvPr/>
        </p:nvSpPr>
        <p:spPr>
          <a:xfrm>
            <a:off x="394010" y="678882"/>
            <a:ext cx="7846741" cy="523220"/>
          </a:xfrm>
          <a:prstGeom prst="rect">
            <a:avLst/>
          </a:prstGeom>
          <a:noFill/>
        </p:spPr>
        <p:txBody>
          <a:bodyPr wrap="square">
            <a:spAutoFit/>
          </a:bodyPr>
          <a:lstStyle/>
          <a:p>
            <a:r>
              <a:rPr lang="vi-VN" b="0" i="0">
                <a:solidFill>
                  <a:srgbClr val="374151"/>
                </a:solidFill>
                <a:effectLst/>
                <a:latin typeface="+mn-lt"/>
              </a:rPr>
              <a:t>Trong Python, bạn có thể chuyển đổi giữa các cấu trúc dữ liệu khác nhau như list, tuple, set và dictionary. Dưới đây là cách chuyển đổi giữa các cấu trúc dữ liệu phổ biến này:</a:t>
            </a:r>
            <a:endParaRPr lang="en-US">
              <a:latin typeface="+mn-lt"/>
            </a:endParaRPr>
          </a:p>
        </p:txBody>
      </p:sp>
      <p:pic>
        <p:nvPicPr>
          <p:cNvPr id="10" name="Picture 9">
            <a:extLst>
              <a:ext uri="{FF2B5EF4-FFF2-40B4-BE49-F238E27FC236}">
                <a16:creationId xmlns:a16="http://schemas.microsoft.com/office/drawing/2014/main" id="{F6B70902-7008-214F-6187-DC1D918C50E7}"/>
              </a:ext>
            </a:extLst>
          </p:cNvPr>
          <p:cNvPicPr>
            <a:picLocks noChangeAspect="1"/>
          </p:cNvPicPr>
          <p:nvPr/>
        </p:nvPicPr>
        <p:blipFill>
          <a:blip r:embed="rId2"/>
          <a:stretch>
            <a:fillRect/>
          </a:stretch>
        </p:blipFill>
        <p:spPr>
          <a:xfrm>
            <a:off x="451649" y="1512902"/>
            <a:ext cx="3694890" cy="91384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3540BBF-57EE-1737-15FC-AFB166BADDD0}"/>
              </a:ext>
            </a:extLst>
          </p:cNvPr>
          <p:cNvPicPr>
            <a:picLocks noChangeAspect="1"/>
          </p:cNvPicPr>
          <p:nvPr/>
        </p:nvPicPr>
        <p:blipFill>
          <a:blip r:embed="rId3"/>
          <a:stretch>
            <a:fillRect/>
          </a:stretch>
        </p:blipFill>
        <p:spPr>
          <a:xfrm>
            <a:off x="451649" y="2716756"/>
            <a:ext cx="3694890" cy="91384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FEE60F5-118C-88D5-AE65-1CB0B0908F29}"/>
              </a:ext>
            </a:extLst>
          </p:cNvPr>
          <p:cNvPicPr>
            <a:picLocks noChangeAspect="1"/>
          </p:cNvPicPr>
          <p:nvPr/>
        </p:nvPicPr>
        <p:blipFill>
          <a:blip r:embed="rId4"/>
          <a:stretch>
            <a:fillRect/>
          </a:stretch>
        </p:blipFill>
        <p:spPr>
          <a:xfrm>
            <a:off x="4447336" y="2581476"/>
            <a:ext cx="3704769" cy="90396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7F80609C-1EF8-9A89-435F-8CA0AD3BE289}"/>
              </a:ext>
            </a:extLst>
          </p:cNvPr>
          <p:cNvPicPr>
            <a:picLocks noChangeAspect="1"/>
          </p:cNvPicPr>
          <p:nvPr/>
        </p:nvPicPr>
        <p:blipFill>
          <a:blip r:embed="rId5"/>
          <a:stretch>
            <a:fillRect/>
          </a:stretch>
        </p:blipFill>
        <p:spPr>
          <a:xfrm>
            <a:off x="4447336" y="3721019"/>
            <a:ext cx="3739347" cy="9385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6746088-E61D-4A33-9B8E-DF08EB93476B}"/>
              </a:ext>
            </a:extLst>
          </p:cNvPr>
          <p:cNvPicPr>
            <a:picLocks noChangeAspect="1"/>
          </p:cNvPicPr>
          <p:nvPr/>
        </p:nvPicPr>
        <p:blipFill>
          <a:blip r:embed="rId6"/>
          <a:stretch>
            <a:fillRect/>
          </a:stretch>
        </p:blipFill>
        <p:spPr>
          <a:xfrm>
            <a:off x="4447336" y="1293742"/>
            <a:ext cx="3699830" cy="1052155"/>
          </a:xfrm>
          <a:prstGeom prst="rect">
            <a:avLst/>
          </a:prstGeom>
          <a:ln>
            <a:noFill/>
          </a:ln>
          <a:effectLst>
            <a:outerShdw blurRad="292100" dist="139700" dir="2700000" algn="tl" rotWithShape="0">
              <a:srgbClr val="333333">
                <a:alpha val="65000"/>
              </a:srgbClr>
            </a:outerShdw>
          </a:effectLst>
        </p:spPr>
      </p:pic>
      <p:sp>
        <p:nvSpPr>
          <p:cNvPr id="2" name="Google Shape;153;p23">
            <a:extLst>
              <a:ext uri="{FF2B5EF4-FFF2-40B4-BE49-F238E27FC236}">
                <a16:creationId xmlns:a16="http://schemas.microsoft.com/office/drawing/2014/main" id="{8A715C5E-3FDF-2866-CE51-54396C1A3DFE}"/>
              </a:ext>
            </a:extLst>
          </p:cNvPr>
          <p:cNvSpPr/>
          <p:nvPr/>
        </p:nvSpPr>
        <p:spPr>
          <a:xfrm>
            <a:off x="170521" y="97978"/>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7">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5770127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8" presetClass="emph" presetSubtype="0" repeatCount="indefinite" fill="hold" grpId="0" nodeType="withEffect">
                                  <p:stCondLst>
                                    <p:cond delay="0"/>
                                  </p:stCondLst>
                                  <p:childTnLst>
                                    <p:animRot by="21600000">
                                      <p:cBhvr>
                                        <p:cTn id="21"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AFAD0-73CA-150A-568D-DDEBED987582}"/>
              </a:ext>
            </a:extLst>
          </p:cNvPr>
          <p:cNvSpPr txBox="1"/>
          <p:nvPr/>
        </p:nvSpPr>
        <p:spPr>
          <a:xfrm>
            <a:off x="1650380" y="713678"/>
            <a:ext cx="3836020" cy="2893100"/>
          </a:xfrm>
          <a:prstGeom prst="rect">
            <a:avLst/>
          </a:prstGeom>
          <a:noFill/>
        </p:spPr>
        <p:txBody>
          <a:bodyPr wrap="square" rtlCol="0">
            <a:spAutoFit/>
          </a:bodyPr>
          <a:lstStyle/>
          <a:p>
            <a:r>
              <a:rPr lang="en-US"/>
              <a:t>Viết một chương trình python nhập thông tin của bạn:</a:t>
            </a:r>
          </a:p>
          <a:p>
            <a:endParaRPr lang="en-US"/>
          </a:p>
          <a:p>
            <a:r>
              <a:rPr lang="en-US"/>
              <a:t>Name: Your name (vd: Abc)</a:t>
            </a:r>
          </a:p>
          <a:p>
            <a:r>
              <a:rPr lang="en-US"/>
              <a:t>Age: your age (vd: 20)</a:t>
            </a:r>
          </a:p>
          <a:p>
            <a:r>
              <a:rPr lang="en-US"/>
              <a:t>City: your city (ví dụ: Hồ chí Minh)</a:t>
            </a:r>
          </a:p>
          <a:p>
            <a:endParaRPr lang="en-US"/>
          </a:p>
          <a:p>
            <a:r>
              <a:rPr lang="en-US"/>
              <a:t>Sau đó in ra màn hình theo cấu trúc sau:</a:t>
            </a:r>
          </a:p>
          <a:p>
            <a:endParaRPr lang="en-US"/>
          </a:p>
          <a:p>
            <a:r>
              <a:rPr lang="en-US"/>
              <a:t>Name: Abc</a:t>
            </a:r>
          </a:p>
          <a:p>
            <a:r>
              <a:rPr lang="en-US"/>
              <a:t>Age: 20</a:t>
            </a:r>
          </a:p>
          <a:p>
            <a:r>
              <a:rPr lang="en-US"/>
              <a:t>City: Hồ chí Minh</a:t>
            </a:r>
          </a:p>
          <a:p>
            <a:endParaRPr lang="en-US"/>
          </a:p>
        </p:txBody>
      </p:sp>
    </p:spTree>
    <p:extLst>
      <p:ext uri="{BB962C8B-B14F-4D97-AF65-F5344CB8AC3E}">
        <p14:creationId xmlns:p14="http://schemas.microsoft.com/office/powerpoint/2010/main" val="1700325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4543EA81-91A6-B0E2-75F0-6E4B5AF54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32" y="848472"/>
            <a:ext cx="1712124" cy="1712124"/>
          </a:xfrm>
          <a:prstGeom prst="rect">
            <a:avLst/>
          </a:prstGeom>
        </p:spPr>
      </p:pic>
      <p:sp>
        <p:nvSpPr>
          <p:cNvPr id="6" name="TextBox 5">
            <a:extLst>
              <a:ext uri="{FF2B5EF4-FFF2-40B4-BE49-F238E27FC236}">
                <a16:creationId xmlns:a16="http://schemas.microsoft.com/office/drawing/2014/main" id="{27E67B28-D505-B2CA-1B98-46CD80C7CD45}"/>
              </a:ext>
            </a:extLst>
          </p:cNvPr>
          <p:cNvSpPr txBox="1"/>
          <p:nvPr/>
        </p:nvSpPr>
        <p:spPr>
          <a:xfrm>
            <a:off x="2702312" y="1392390"/>
            <a:ext cx="4572000" cy="2031325"/>
          </a:xfrm>
          <a:prstGeom prst="rect">
            <a:avLst/>
          </a:prstGeom>
          <a:noFill/>
        </p:spPr>
        <p:txBody>
          <a:bodyPr wrap="square">
            <a:spAutoFit/>
          </a:bodyPr>
          <a:lstStyle/>
          <a:p>
            <a:r>
              <a:rPr lang="en-US">
                <a:latin typeface="Cascadia Code ExtraLight" panose="020B0609020000020004" pitchFamily="49" charset="0"/>
                <a:ea typeface="Cascadia Code ExtraLight" panose="020B0609020000020004" pitchFamily="49" charset="0"/>
                <a:cs typeface="Cascadia Code ExtraLight" panose="020B0609020000020004" pitchFamily="49" charset="0"/>
              </a:rPr>
              <a:t>Bây giờ hãy áp dụng kiến thức đã học để giải quyết vấn đề đầu bài</a:t>
            </a:r>
          </a:p>
          <a:p>
            <a:endParaRPr lang="en-US" sz="140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endParaRPr lang="en-US" sz="140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r>
              <a:rPr lang="en-US" sz="1400"/>
              <a:t>Nhập </a:t>
            </a:r>
            <a:r>
              <a:rPr lang="en-US" sz="1400">
                <a:solidFill>
                  <a:srgbClr val="FF0000"/>
                </a:solidFill>
              </a:rPr>
              <a:t>10</a:t>
            </a:r>
            <a:r>
              <a:rPr lang="en-US" sz="1400"/>
              <a:t> số nguyên phân biệt a1, a2, a3, a4, a5, a6, a7, a8, a9,…, a10. Hãy tìm số lớn thứ </a:t>
            </a:r>
            <a:r>
              <a:rPr lang="en-US" sz="1400">
                <a:solidFill>
                  <a:srgbClr val="FF0000"/>
                </a:solidFill>
              </a:rPr>
              <a:t>5</a:t>
            </a:r>
            <a:r>
              <a:rPr lang="en-US" sz="1400"/>
              <a:t> trong </a:t>
            </a:r>
            <a:r>
              <a:rPr lang="en-US" sz="1400">
                <a:solidFill>
                  <a:srgbClr val="FF0000"/>
                </a:solidFill>
              </a:rPr>
              <a:t>10</a:t>
            </a:r>
            <a:r>
              <a:rPr lang="en-US" sz="1400"/>
              <a:t> số đó</a:t>
            </a:r>
          </a:p>
          <a:p>
            <a:r>
              <a:rPr lang="en-US" sz="1400"/>
              <a:t>Vd: </a:t>
            </a:r>
          </a:p>
          <a:p>
            <a:r>
              <a:rPr lang="en-US" sz="1400"/>
              <a:t>Input: 1 3 4 5 7 6 8 9 0 2</a:t>
            </a:r>
          </a:p>
          <a:p>
            <a:r>
              <a:rPr lang="en-US" sz="1400"/>
              <a:t>Output: 5</a:t>
            </a:r>
            <a:endParaRPr lang="en-US" sz="1400" dirty="0"/>
          </a:p>
        </p:txBody>
      </p:sp>
    </p:spTree>
    <p:extLst>
      <p:ext uri="{BB962C8B-B14F-4D97-AF65-F5344CB8AC3E}">
        <p14:creationId xmlns:p14="http://schemas.microsoft.com/office/powerpoint/2010/main" val="28302696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0DB3-27D6-1640-381C-9B2418B7859B}"/>
              </a:ext>
            </a:extLst>
          </p:cNvPr>
          <p:cNvSpPr>
            <a:spLocks noGrp="1"/>
          </p:cNvSpPr>
          <p:nvPr>
            <p:ph type="ctrTitle"/>
          </p:nvPr>
        </p:nvSpPr>
        <p:spPr>
          <a:xfrm>
            <a:off x="2558276" y="1943100"/>
            <a:ext cx="3886200" cy="735013"/>
          </a:xfrm>
        </p:spPr>
        <p:txBody>
          <a:bodyPr>
            <a:normAutofit/>
          </a:bodyPr>
          <a:lstStyle/>
          <a:p>
            <a:r>
              <a:rPr lang="en-US" sz="2800"/>
              <a:t>Chúc các bạn học vui vẻ!</a:t>
            </a:r>
          </a:p>
        </p:txBody>
      </p:sp>
      <p:sp>
        <p:nvSpPr>
          <p:cNvPr id="4" name="Google Shape;153;p23">
            <a:extLst>
              <a:ext uri="{FF2B5EF4-FFF2-40B4-BE49-F238E27FC236}">
                <a16:creationId xmlns:a16="http://schemas.microsoft.com/office/drawing/2014/main" id="{1BD3CE48-4E3E-43B7-ED72-2A6C4AD5C86E}"/>
              </a:ext>
            </a:extLst>
          </p:cNvPr>
          <p:cNvSpPr/>
          <p:nvPr/>
        </p:nvSpPr>
        <p:spPr>
          <a:xfrm>
            <a:off x="2267878" y="1752809"/>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2">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4075723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TextBox 1">
            <a:extLst>
              <a:ext uri="{FF2B5EF4-FFF2-40B4-BE49-F238E27FC236}">
                <a16:creationId xmlns:a16="http://schemas.microsoft.com/office/drawing/2014/main" id="{8B05C50B-FBF9-B768-1F6D-E508B414D79D}"/>
              </a:ext>
            </a:extLst>
          </p:cNvPr>
          <p:cNvSpPr txBox="1"/>
          <p:nvPr/>
        </p:nvSpPr>
        <p:spPr>
          <a:xfrm>
            <a:off x="2064743" y="732142"/>
            <a:ext cx="5014514" cy="523220"/>
          </a:xfrm>
          <a:prstGeom prst="rect">
            <a:avLst/>
          </a:prstGeom>
          <a:noFill/>
        </p:spPr>
        <p:txBody>
          <a:bodyPr wrap="none" rtlCol="0">
            <a:spAutoFit/>
          </a:bodyPr>
          <a:lstStyle/>
          <a:p>
            <a:r>
              <a:rPr lang="en-US" sz="2800">
                <a:latin typeface="Cascadia Code ExtraLight" panose="020B0609020000020004" pitchFamily="49" charset="0"/>
                <a:ea typeface="Cascadia Code ExtraLight" panose="020B0609020000020004" pitchFamily="49" charset="0"/>
                <a:cs typeface="Cascadia Code ExtraLight" panose="020B0609020000020004" pitchFamily="49" charset="0"/>
              </a:rPr>
              <a:t>Cấu trúc dữ liệu Python</a:t>
            </a:r>
          </a:p>
        </p:txBody>
      </p:sp>
      <p:pic>
        <p:nvPicPr>
          <p:cNvPr id="3074" name="Picture 2" descr="Đây Là Bánh Mì Dành Cho Những Bn Hok Kém :)) | Ảnh vui nhộn, Chuyện cười,  Ảnh vui">
            <a:extLst>
              <a:ext uri="{FF2B5EF4-FFF2-40B4-BE49-F238E27FC236}">
                <a16:creationId xmlns:a16="http://schemas.microsoft.com/office/drawing/2014/main" id="{B5824425-E7FB-2DA0-DAD0-B4B66FFA2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74"/>
          <a:stretch/>
        </p:blipFill>
        <p:spPr bwMode="auto">
          <a:xfrm>
            <a:off x="3390580" y="1375283"/>
            <a:ext cx="2190344" cy="215923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con of data structure line design. - Stock Image - Everypixel">
            <a:extLst>
              <a:ext uri="{FF2B5EF4-FFF2-40B4-BE49-F238E27FC236}">
                <a16:creationId xmlns:a16="http://schemas.microsoft.com/office/drawing/2014/main" id="{993C9902-04F8-947F-1229-E3B74A549F8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con of data structure line design. - Stock Image - Everypixel">
            <a:extLst>
              <a:ext uri="{FF2B5EF4-FFF2-40B4-BE49-F238E27FC236}">
                <a16:creationId xmlns:a16="http://schemas.microsoft.com/office/drawing/2014/main" id="{5481C4B5-1A4E-49B2-8D80-7532FC68564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Data structure icon black sign Royalty Free Vector Image">
            <a:extLst>
              <a:ext uri="{FF2B5EF4-FFF2-40B4-BE49-F238E27FC236}">
                <a16:creationId xmlns:a16="http://schemas.microsoft.com/office/drawing/2014/main" id="{8D3036BF-C423-E08B-3836-83EE870002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96" t="7954" r="8708" b="12166"/>
          <a:stretch/>
        </p:blipFill>
        <p:spPr bwMode="auto">
          <a:xfrm rot="20104088">
            <a:off x="3850888" y="1824618"/>
            <a:ext cx="1137424" cy="1189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074"/>
                                        </p:tgtEl>
                                        <p:attrNameLst>
                                          <p:attrName>r</p:attrName>
                                        </p:attrNameLst>
                                      </p:cBhvr>
                                    </p:animRot>
                                    <p:animRot by="-240000">
                                      <p:cBhvr>
                                        <p:cTn id="7" dur="200" fill="hold">
                                          <p:stCondLst>
                                            <p:cond delay="200"/>
                                          </p:stCondLst>
                                        </p:cTn>
                                        <p:tgtEl>
                                          <p:spTgt spid="3074"/>
                                        </p:tgtEl>
                                        <p:attrNameLst>
                                          <p:attrName>r</p:attrName>
                                        </p:attrNameLst>
                                      </p:cBhvr>
                                    </p:animRot>
                                    <p:animRot by="240000">
                                      <p:cBhvr>
                                        <p:cTn id="8" dur="200" fill="hold">
                                          <p:stCondLst>
                                            <p:cond delay="400"/>
                                          </p:stCondLst>
                                        </p:cTn>
                                        <p:tgtEl>
                                          <p:spTgt spid="3074"/>
                                        </p:tgtEl>
                                        <p:attrNameLst>
                                          <p:attrName>r</p:attrName>
                                        </p:attrNameLst>
                                      </p:cBhvr>
                                    </p:animRot>
                                    <p:animRot by="-240000">
                                      <p:cBhvr>
                                        <p:cTn id="9" dur="200" fill="hold">
                                          <p:stCondLst>
                                            <p:cond delay="600"/>
                                          </p:stCondLst>
                                        </p:cTn>
                                        <p:tgtEl>
                                          <p:spTgt spid="3074"/>
                                        </p:tgtEl>
                                        <p:attrNameLst>
                                          <p:attrName>r</p:attrName>
                                        </p:attrNameLst>
                                      </p:cBhvr>
                                    </p:animRot>
                                    <p:animRot by="120000">
                                      <p:cBhvr>
                                        <p:cTn id="10" dur="200" fill="hold">
                                          <p:stCondLst>
                                            <p:cond delay="800"/>
                                          </p:stCondLst>
                                        </p:cTn>
                                        <p:tgtEl>
                                          <p:spTgt spid="307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080"/>
                                        </p:tgtEl>
                                        <p:attrNameLst>
                                          <p:attrName>r</p:attrName>
                                        </p:attrNameLst>
                                      </p:cBhvr>
                                    </p:animRot>
                                    <p:animRot by="-240000">
                                      <p:cBhvr>
                                        <p:cTn id="13" dur="200" fill="hold">
                                          <p:stCondLst>
                                            <p:cond delay="200"/>
                                          </p:stCondLst>
                                        </p:cTn>
                                        <p:tgtEl>
                                          <p:spTgt spid="3080"/>
                                        </p:tgtEl>
                                        <p:attrNameLst>
                                          <p:attrName>r</p:attrName>
                                        </p:attrNameLst>
                                      </p:cBhvr>
                                    </p:animRot>
                                    <p:animRot by="240000">
                                      <p:cBhvr>
                                        <p:cTn id="14" dur="200" fill="hold">
                                          <p:stCondLst>
                                            <p:cond delay="400"/>
                                          </p:stCondLst>
                                        </p:cTn>
                                        <p:tgtEl>
                                          <p:spTgt spid="3080"/>
                                        </p:tgtEl>
                                        <p:attrNameLst>
                                          <p:attrName>r</p:attrName>
                                        </p:attrNameLst>
                                      </p:cBhvr>
                                    </p:animRot>
                                    <p:animRot by="-240000">
                                      <p:cBhvr>
                                        <p:cTn id="15" dur="200" fill="hold">
                                          <p:stCondLst>
                                            <p:cond delay="600"/>
                                          </p:stCondLst>
                                        </p:cTn>
                                        <p:tgtEl>
                                          <p:spTgt spid="3080"/>
                                        </p:tgtEl>
                                        <p:attrNameLst>
                                          <p:attrName>r</p:attrName>
                                        </p:attrNameLst>
                                      </p:cBhvr>
                                    </p:animRot>
                                    <p:animRot by="120000">
                                      <p:cBhvr>
                                        <p:cTn id="16" dur="200" fill="hold">
                                          <p:stCondLst>
                                            <p:cond delay="800"/>
                                          </p:stCondLst>
                                        </p:cTn>
                                        <p:tgtEl>
                                          <p:spTgt spid="30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280B0206-17BD-DED9-F50E-C1CCBBD11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013" y="2112277"/>
            <a:ext cx="1712124" cy="1712124"/>
          </a:xfrm>
          <a:prstGeom prst="rect">
            <a:avLst/>
          </a:prstGeom>
        </p:spPr>
      </p:pic>
      <p:sp>
        <p:nvSpPr>
          <p:cNvPr id="6" name="Speech Bubble: Oval 5">
            <a:extLst>
              <a:ext uri="{FF2B5EF4-FFF2-40B4-BE49-F238E27FC236}">
                <a16:creationId xmlns:a16="http://schemas.microsoft.com/office/drawing/2014/main" id="{5DBF4175-BCF0-242B-3760-5D982CA9B6A2}"/>
              </a:ext>
            </a:extLst>
          </p:cNvPr>
          <p:cNvSpPr/>
          <p:nvPr/>
        </p:nvSpPr>
        <p:spPr>
          <a:xfrm>
            <a:off x="2921619" y="1204332"/>
            <a:ext cx="3300761" cy="112209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Tôi không hiểu, hãy cho một ví dụ trực quan</a:t>
            </a:r>
            <a:r>
              <a:rPr lang="en-US">
                <a:sym typeface="Wingdings" panose="05000000000000000000" pitchFamily="2" charset="2"/>
              </a:rPr>
              <a:t>🤨</a:t>
            </a:r>
            <a:endParaRPr lang="en-US"/>
          </a:p>
          <a:p>
            <a:pPr algn="ctr"/>
            <a:endParaRPr lang="en-US"/>
          </a:p>
        </p:txBody>
      </p:sp>
    </p:spTree>
    <p:extLst>
      <p:ext uri="{BB962C8B-B14F-4D97-AF65-F5344CB8AC3E}">
        <p14:creationId xmlns:p14="http://schemas.microsoft.com/office/powerpoint/2010/main" val="36230155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10 game 2D hay nhất hiện nay 2022">
            <a:extLst>
              <a:ext uri="{FF2B5EF4-FFF2-40B4-BE49-F238E27FC236}">
                <a16:creationId xmlns:a16="http://schemas.microsoft.com/office/drawing/2014/main" id="{8F0C89C4-6043-0730-5D35-8DA11C91D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823" y="1015003"/>
            <a:ext cx="5319140" cy="2990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F2586C-A3B8-3B54-672D-4F4B3C6CE262}"/>
              </a:ext>
            </a:extLst>
          </p:cNvPr>
          <p:cNvSpPr txBox="1"/>
          <p:nvPr/>
        </p:nvSpPr>
        <p:spPr>
          <a:xfrm>
            <a:off x="841377" y="289932"/>
            <a:ext cx="6878806" cy="369332"/>
          </a:xfrm>
          <a:prstGeom prst="rect">
            <a:avLst/>
          </a:prstGeom>
          <a:noFill/>
        </p:spPr>
        <p:txBody>
          <a:bodyPr wrap="none" rtlCol="0">
            <a:spAutoFit/>
          </a:bodyPr>
          <a:lstStyle/>
          <a:p>
            <a:r>
              <a:rPr lang="en-US" sz="1800"/>
              <a:t>Ví dụ khi chúng ta làm game thì làm sao để lưu trữ các nhân vật?</a:t>
            </a:r>
          </a:p>
        </p:txBody>
      </p:sp>
      <p:sp>
        <p:nvSpPr>
          <p:cNvPr id="2" name="Google Shape;153;p23">
            <a:extLst>
              <a:ext uri="{FF2B5EF4-FFF2-40B4-BE49-F238E27FC236}">
                <a16:creationId xmlns:a16="http://schemas.microsoft.com/office/drawing/2014/main" id="{A2D2082F-4E2D-2BC3-0EF1-E21D5872BB61}"/>
              </a:ext>
            </a:extLst>
          </p:cNvPr>
          <p:cNvSpPr/>
          <p:nvPr/>
        </p:nvSpPr>
        <p:spPr>
          <a:xfrm>
            <a:off x="453947" y="226279"/>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3">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38964129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F5E9D0-567C-20BA-9852-BDAFB6EF489C}"/>
              </a:ext>
            </a:extLst>
          </p:cNvPr>
          <p:cNvPicPr>
            <a:picLocks noChangeAspect="1"/>
          </p:cNvPicPr>
          <p:nvPr/>
        </p:nvPicPr>
        <p:blipFill>
          <a:blip r:embed="rId2"/>
          <a:stretch>
            <a:fillRect/>
          </a:stretch>
        </p:blipFill>
        <p:spPr>
          <a:xfrm>
            <a:off x="2707200" y="378531"/>
            <a:ext cx="815411" cy="1188823"/>
          </a:xfrm>
          <a:prstGeom prst="rect">
            <a:avLst/>
          </a:prstGeom>
        </p:spPr>
      </p:pic>
      <p:pic>
        <p:nvPicPr>
          <p:cNvPr id="7" name="Picture 6">
            <a:extLst>
              <a:ext uri="{FF2B5EF4-FFF2-40B4-BE49-F238E27FC236}">
                <a16:creationId xmlns:a16="http://schemas.microsoft.com/office/drawing/2014/main" id="{F1886AD2-E19A-643D-5B96-98BB084A675F}"/>
              </a:ext>
            </a:extLst>
          </p:cNvPr>
          <p:cNvPicPr>
            <a:picLocks noChangeAspect="1"/>
          </p:cNvPicPr>
          <p:nvPr/>
        </p:nvPicPr>
        <p:blipFill>
          <a:blip r:embed="rId3"/>
          <a:stretch>
            <a:fillRect/>
          </a:stretch>
        </p:blipFill>
        <p:spPr>
          <a:xfrm>
            <a:off x="2707200" y="1989517"/>
            <a:ext cx="929721" cy="1059272"/>
          </a:xfrm>
          <a:prstGeom prst="rect">
            <a:avLst/>
          </a:prstGeom>
        </p:spPr>
      </p:pic>
      <p:pic>
        <p:nvPicPr>
          <p:cNvPr id="9" name="Picture 8">
            <a:extLst>
              <a:ext uri="{FF2B5EF4-FFF2-40B4-BE49-F238E27FC236}">
                <a16:creationId xmlns:a16="http://schemas.microsoft.com/office/drawing/2014/main" id="{8EC8F8FD-2827-7224-48F8-BE9AEC832CA7}"/>
              </a:ext>
            </a:extLst>
          </p:cNvPr>
          <p:cNvPicPr>
            <a:picLocks noChangeAspect="1"/>
          </p:cNvPicPr>
          <p:nvPr/>
        </p:nvPicPr>
        <p:blipFill>
          <a:blip r:embed="rId4"/>
          <a:stretch>
            <a:fillRect/>
          </a:stretch>
        </p:blipFill>
        <p:spPr>
          <a:xfrm>
            <a:off x="2752923" y="3308984"/>
            <a:ext cx="838273" cy="1150720"/>
          </a:xfrm>
          <a:prstGeom prst="rect">
            <a:avLst/>
          </a:prstGeom>
        </p:spPr>
      </p:pic>
      <p:pic>
        <p:nvPicPr>
          <p:cNvPr id="11" name="Picture 10">
            <a:extLst>
              <a:ext uri="{FF2B5EF4-FFF2-40B4-BE49-F238E27FC236}">
                <a16:creationId xmlns:a16="http://schemas.microsoft.com/office/drawing/2014/main" id="{878B765D-4C69-7E1D-3CF9-B2611225A4D4}"/>
              </a:ext>
            </a:extLst>
          </p:cNvPr>
          <p:cNvPicPr>
            <a:picLocks noChangeAspect="1"/>
          </p:cNvPicPr>
          <p:nvPr/>
        </p:nvPicPr>
        <p:blipFill>
          <a:blip r:embed="rId5"/>
          <a:stretch>
            <a:fillRect/>
          </a:stretch>
        </p:blipFill>
        <p:spPr>
          <a:xfrm>
            <a:off x="6467120" y="1292304"/>
            <a:ext cx="655377" cy="929721"/>
          </a:xfrm>
          <a:prstGeom prst="rect">
            <a:avLst/>
          </a:prstGeom>
        </p:spPr>
      </p:pic>
      <p:pic>
        <p:nvPicPr>
          <p:cNvPr id="13" name="Picture 12">
            <a:extLst>
              <a:ext uri="{FF2B5EF4-FFF2-40B4-BE49-F238E27FC236}">
                <a16:creationId xmlns:a16="http://schemas.microsoft.com/office/drawing/2014/main" id="{265D5116-044A-DE9D-D8A5-EBFD856FCFEC}"/>
              </a:ext>
            </a:extLst>
          </p:cNvPr>
          <p:cNvPicPr>
            <a:picLocks noChangeAspect="1"/>
          </p:cNvPicPr>
          <p:nvPr/>
        </p:nvPicPr>
        <p:blipFill>
          <a:blip r:embed="rId6"/>
          <a:stretch>
            <a:fillRect/>
          </a:stretch>
        </p:blipFill>
        <p:spPr>
          <a:xfrm>
            <a:off x="6400851" y="2519153"/>
            <a:ext cx="906859" cy="975445"/>
          </a:xfrm>
          <a:prstGeom prst="rect">
            <a:avLst/>
          </a:prstGeom>
        </p:spPr>
      </p:pic>
      <p:sp>
        <p:nvSpPr>
          <p:cNvPr id="14" name="TextBox 13">
            <a:extLst>
              <a:ext uri="{FF2B5EF4-FFF2-40B4-BE49-F238E27FC236}">
                <a16:creationId xmlns:a16="http://schemas.microsoft.com/office/drawing/2014/main" id="{47DEB988-A5FB-7B48-F502-83CA2CAFA406}"/>
              </a:ext>
            </a:extLst>
          </p:cNvPr>
          <p:cNvSpPr txBox="1"/>
          <p:nvPr/>
        </p:nvSpPr>
        <p:spPr>
          <a:xfrm>
            <a:off x="1494262" y="819053"/>
            <a:ext cx="1024639" cy="307777"/>
          </a:xfrm>
          <a:prstGeom prst="rect">
            <a:avLst/>
          </a:prstGeom>
          <a:noFill/>
        </p:spPr>
        <p:txBody>
          <a:bodyPr wrap="none" rtlCol="0">
            <a:spAutoFit/>
          </a:bodyPr>
          <a:lstStyle/>
          <a:p>
            <a:r>
              <a:rPr lang="en-US"/>
              <a:t>people1 = </a:t>
            </a:r>
          </a:p>
        </p:txBody>
      </p:sp>
      <p:sp>
        <p:nvSpPr>
          <p:cNvPr id="15" name="TextBox 14">
            <a:extLst>
              <a:ext uri="{FF2B5EF4-FFF2-40B4-BE49-F238E27FC236}">
                <a16:creationId xmlns:a16="http://schemas.microsoft.com/office/drawing/2014/main" id="{0055BF29-D97D-98BD-4182-50DD8081DD87}"/>
              </a:ext>
            </a:extLst>
          </p:cNvPr>
          <p:cNvSpPr txBox="1"/>
          <p:nvPr/>
        </p:nvSpPr>
        <p:spPr>
          <a:xfrm>
            <a:off x="1494262" y="2365264"/>
            <a:ext cx="1024639" cy="307777"/>
          </a:xfrm>
          <a:prstGeom prst="rect">
            <a:avLst/>
          </a:prstGeom>
          <a:noFill/>
        </p:spPr>
        <p:txBody>
          <a:bodyPr wrap="none" rtlCol="0">
            <a:spAutoFit/>
          </a:bodyPr>
          <a:lstStyle/>
          <a:p>
            <a:r>
              <a:rPr lang="en-US"/>
              <a:t>people2 = </a:t>
            </a:r>
          </a:p>
        </p:txBody>
      </p:sp>
      <p:sp>
        <p:nvSpPr>
          <p:cNvPr id="16" name="TextBox 15">
            <a:extLst>
              <a:ext uri="{FF2B5EF4-FFF2-40B4-BE49-F238E27FC236}">
                <a16:creationId xmlns:a16="http://schemas.microsoft.com/office/drawing/2014/main" id="{01A3F3BB-9660-7E73-6E64-C00428CBE0AB}"/>
              </a:ext>
            </a:extLst>
          </p:cNvPr>
          <p:cNvSpPr txBox="1"/>
          <p:nvPr/>
        </p:nvSpPr>
        <p:spPr>
          <a:xfrm>
            <a:off x="1494262" y="3873195"/>
            <a:ext cx="1024639" cy="307777"/>
          </a:xfrm>
          <a:prstGeom prst="rect">
            <a:avLst/>
          </a:prstGeom>
          <a:noFill/>
        </p:spPr>
        <p:txBody>
          <a:bodyPr wrap="none" rtlCol="0">
            <a:spAutoFit/>
          </a:bodyPr>
          <a:lstStyle/>
          <a:p>
            <a:r>
              <a:rPr lang="en-US"/>
              <a:t>people3 = </a:t>
            </a:r>
          </a:p>
        </p:txBody>
      </p:sp>
      <p:sp>
        <p:nvSpPr>
          <p:cNvPr id="17" name="TextBox 16">
            <a:extLst>
              <a:ext uri="{FF2B5EF4-FFF2-40B4-BE49-F238E27FC236}">
                <a16:creationId xmlns:a16="http://schemas.microsoft.com/office/drawing/2014/main" id="{3565CC46-D543-B13E-79AC-E026E5746DF8}"/>
              </a:ext>
            </a:extLst>
          </p:cNvPr>
          <p:cNvSpPr txBox="1"/>
          <p:nvPr/>
        </p:nvSpPr>
        <p:spPr>
          <a:xfrm>
            <a:off x="5292125" y="1681740"/>
            <a:ext cx="1024639" cy="307777"/>
          </a:xfrm>
          <a:prstGeom prst="rect">
            <a:avLst/>
          </a:prstGeom>
          <a:noFill/>
        </p:spPr>
        <p:txBody>
          <a:bodyPr wrap="none" rtlCol="0">
            <a:spAutoFit/>
          </a:bodyPr>
          <a:lstStyle/>
          <a:p>
            <a:r>
              <a:rPr lang="en-US"/>
              <a:t>people4 = </a:t>
            </a:r>
          </a:p>
        </p:txBody>
      </p:sp>
      <p:sp>
        <p:nvSpPr>
          <p:cNvPr id="18" name="TextBox 17">
            <a:extLst>
              <a:ext uri="{FF2B5EF4-FFF2-40B4-BE49-F238E27FC236}">
                <a16:creationId xmlns:a16="http://schemas.microsoft.com/office/drawing/2014/main" id="{E5F35366-3C4C-AFD2-13D2-F4E5A3083BE3}"/>
              </a:ext>
            </a:extLst>
          </p:cNvPr>
          <p:cNvSpPr txBox="1"/>
          <p:nvPr/>
        </p:nvSpPr>
        <p:spPr>
          <a:xfrm>
            <a:off x="5421937" y="3001207"/>
            <a:ext cx="1024639" cy="307777"/>
          </a:xfrm>
          <a:prstGeom prst="rect">
            <a:avLst/>
          </a:prstGeom>
          <a:noFill/>
        </p:spPr>
        <p:txBody>
          <a:bodyPr wrap="none" rtlCol="0">
            <a:spAutoFit/>
          </a:bodyPr>
          <a:lstStyle/>
          <a:p>
            <a:r>
              <a:rPr lang="en-US"/>
              <a:t>people5 = </a:t>
            </a:r>
          </a:p>
        </p:txBody>
      </p:sp>
    </p:spTree>
    <p:extLst>
      <p:ext uri="{BB962C8B-B14F-4D97-AF65-F5344CB8AC3E}">
        <p14:creationId xmlns:p14="http://schemas.microsoft.com/office/powerpoint/2010/main" val="587477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866FB5-0306-1B31-AEDD-5F1A86497F8B}"/>
              </a:ext>
            </a:extLst>
          </p:cNvPr>
          <p:cNvSpPr txBox="1"/>
          <p:nvPr/>
        </p:nvSpPr>
        <p:spPr>
          <a:xfrm>
            <a:off x="624840" y="841772"/>
            <a:ext cx="2400300" cy="17907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kern="1200">
                <a:solidFill>
                  <a:schemeClr val="tx1"/>
                </a:solidFill>
                <a:latin typeface="+mj-lt"/>
                <a:ea typeface="+mj-ea"/>
                <a:cs typeface="+mj-cs"/>
              </a:rPr>
              <a:t>Vậy con game mà nhiều nhân vật hơn thì sao?</a:t>
            </a:r>
          </a:p>
        </p:txBody>
      </p:sp>
      <p:pic>
        <p:nvPicPr>
          <p:cNvPr id="4" name="Picture 6" descr="Tải Snake Battle Royale 3D - Game rắn săn mồi miễn phí cho máy tính -  Down.vn">
            <a:extLst>
              <a:ext uri="{FF2B5EF4-FFF2-40B4-BE49-F238E27FC236}">
                <a16:creationId xmlns:a16="http://schemas.microsoft.com/office/drawing/2014/main" id="{CCE85588-1363-F583-14AE-D0E213B10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5" r="35007" b="-1"/>
          <a:stretch/>
        </p:blipFill>
        <p:spPr bwMode="auto">
          <a:xfrm>
            <a:off x="3490220" y="10"/>
            <a:ext cx="3460501" cy="3386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57E437E-7FDD-014D-D928-8F5FA17649E7}"/>
              </a:ext>
            </a:extLst>
          </p:cNvPr>
          <p:cNvPicPr>
            <a:picLocks noChangeAspect="1"/>
          </p:cNvPicPr>
          <p:nvPr/>
        </p:nvPicPr>
        <p:blipFill rotWithShape="1">
          <a:blip r:embed="rId3"/>
          <a:srcRect l="15854" r="25177"/>
          <a:stretch/>
        </p:blipFill>
        <p:spPr>
          <a:xfrm>
            <a:off x="7016514" y="10"/>
            <a:ext cx="2121911" cy="1637279"/>
          </a:xfrm>
          <a:prstGeom prst="rect">
            <a:avLst/>
          </a:prstGeom>
        </p:spPr>
      </p:pic>
      <p:pic>
        <p:nvPicPr>
          <p:cNvPr id="1026" name="Picture 2" descr="Top 15 game 2D hay cho PC nhất định phải thử">
            <a:extLst>
              <a:ext uri="{FF2B5EF4-FFF2-40B4-BE49-F238E27FC236}">
                <a16:creationId xmlns:a16="http://schemas.microsoft.com/office/drawing/2014/main" id="{9F16E974-40B3-AF17-3CB1-3BEAC87002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9" r="10739" b="6"/>
          <a:stretch/>
        </p:blipFill>
        <p:spPr bwMode="auto">
          <a:xfrm>
            <a:off x="7016514" y="1705868"/>
            <a:ext cx="2119122" cy="16810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tra Classic cho iOS Game xếp gạch cổ điển miễn phí - Cài đặt game IOS,  tải game IOS... Vietwiki.vn">
            <a:extLst>
              <a:ext uri="{FF2B5EF4-FFF2-40B4-BE49-F238E27FC236}">
                <a16:creationId xmlns:a16="http://schemas.microsoft.com/office/drawing/2014/main" id="{00AA7FBB-299C-BF0D-A626-D856DB4E30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410" b="11968"/>
          <a:stretch/>
        </p:blipFill>
        <p:spPr bwMode="auto">
          <a:xfrm>
            <a:off x="3490220" y="3462402"/>
            <a:ext cx="2121909" cy="16810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ard Game with a Block Path in the City with Cartoon People Stock Vector -  Illustration of peoplen, block: 73386234">
            <a:extLst>
              <a:ext uri="{FF2B5EF4-FFF2-40B4-BE49-F238E27FC236}">
                <a16:creationId xmlns:a16="http://schemas.microsoft.com/office/drawing/2014/main" id="{395D3382-3332-18D3-6EA6-C283858703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479" b="43279"/>
          <a:stretch/>
        </p:blipFill>
        <p:spPr bwMode="auto">
          <a:xfrm>
            <a:off x="5677923" y="3455544"/>
            <a:ext cx="3460502" cy="168795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3">
            <a:extLst>
              <a:ext uri="{FF2B5EF4-FFF2-40B4-BE49-F238E27FC236}">
                <a16:creationId xmlns:a16="http://schemas.microsoft.com/office/drawing/2014/main" id="{8F0FFA12-8C10-1D49-8D03-9E99648408C5}"/>
              </a:ext>
            </a:extLst>
          </p:cNvPr>
          <p:cNvSpPr/>
          <p:nvPr/>
        </p:nvSpPr>
        <p:spPr>
          <a:xfrm>
            <a:off x="253225" y="1066338"/>
            <a:ext cx="446977" cy="380582"/>
          </a:xfrm>
          <a:custGeom>
            <a:avLst/>
            <a:gdLst/>
            <a:ahLst/>
            <a:cxnLst/>
            <a:rect l="l" t="t" r="r" b="b"/>
            <a:pathLst>
              <a:path w="1103289" h="1018265" extrusionOk="0">
                <a:moveTo>
                  <a:pt x="0" y="0"/>
                </a:moveTo>
                <a:lnTo>
                  <a:pt x="1103289" y="0"/>
                </a:lnTo>
                <a:lnTo>
                  <a:pt x="1103289" y="1018265"/>
                </a:lnTo>
                <a:lnTo>
                  <a:pt x="0" y="1018265"/>
                </a:lnTo>
                <a:lnTo>
                  <a:pt x="0" y="0"/>
                </a:lnTo>
                <a:close/>
              </a:path>
            </a:pathLst>
          </a:custGeom>
          <a:blipFill rotWithShape="1">
            <a:blip r:embed="rId7">
              <a:alphaModFix/>
            </a:blip>
            <a:stretch>
              <a:fillRect t="-220497" r="-253406" b="-38478"/>
            </a:stretch>
          </a:blipFill>
          <a:ln>
            <a:noFill/>
          </a:ln>
        </p:spPr>
        <p:txBody>
          <a:bodyPr/>
          <a:lstStyle/>
          <a:p>
            <a:endParaRPr lang="en-US">
              <a:ln>
                <a:solidFill>
                  <a:srgbClr val="FFFF00"/>
                </a:solidFill>
              </a:ln>
              <a:solidFill>
                <a:srgbClr val="FFFF00"/>
              </a:solidFill>
            </a:endParaRPr>
          </a:p>
        </p:txBody>
      </p:sp>
    </p:spTree>
    <p:extLst>
      <p:ext uri="{BB962C8B-B14F-4D97-AF65-F5344CB8AC3E}">
        <p14:creationId xmlns:p14="http://schemas.microsoft.com/office/powerpoint/2010/main" val="280171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786D59F3-2C2A-A3E4-509D-099963CF7920}"/>
              </a:ext>
            </a:extLst>
          </p:cNvPr>
          <p:cNvPicPr>
            <a:picLocks noChangeAspect="1"/>
          </p:cNvPicPr>
          <p:nvPr/>
        </p:nvPicPr>
        <p:blipFill>
          <a:blip r:embed="rId2"/>
          <a:stretch>
            <a:fillRect/>
          </a:stretch>
        </p:blipFill>
        <p:spPr>
          <a:xfrm>
            <a:off x="1883697" y="705345"/>
            <a:ext cx="5022625" cy="2391190"/>
          </a:xfrm>
          <a:prstGeom prst="rect">
            <a:avLst/>
          </a:prstGeom>
        </p:spPr>
      </p:pic>
      <p:sp>
        <p:nvSpPr>
          <p:cNvPr id="6" name="TextBox 5">
            <a:extLst>
              <a:ext uri="{FF2B5EF4-FFF2-40B4-BE49-F238E27FC236}">
                <a16:creationId xmlns:a16="http://schemas.microsoft.com/office/drawing/2014/main" id="{21F68951-47FF-4685-2318-8882C9F92C3A}"/>
              </a:ext>
            </a:extLst>
          </p:cNvPr>
          <p:cNvSpPr txBox="1"/>
          <p:nvPr/>
        </p:nvSpPr>
        <p:spPr>
          <a:xfrm>
            <a:off x="1883697" y="3336516"/>
            <a:ext cx="4572000" cy="523220"/>
          </a:xfrm>
          <a:prstGeom prst="rect">
            <a:avLst/>
          </a:prstGeom>
          <a:noFill/>
        </p:spPr>
        <p:txBody>
          <a:bodyPr wrap="square">
            <a:spAutoFit/>
          </a:bodyPr>
          <a:lstStyle/>
          <a:p>
            <a:r>
              <a:rPr lang="en-US"/>
              <a:t>Rất nhiều biến được sử dụng. Điều này gây ra việc mất thời gian và khó kiểm soát</a:t>
            </a:r>
            <a:endParaRPr lang="vi-VN" dirty="0"/>
          </a:p>
        </p:txBody>
      </p:sp>
    </p:spTree>
    <p:extLst>
      <p:ext uri="{BB962C8B-B14F-4D97-AF65-F5344CB8AC3E}">
        <p14:creationId xmlns:p14="http://schemas.microsoft.com/office/powerpoint/2010/main" val="9839362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263844"/>
      </a:dk1>
      <a:lt1>
        <a:srgbClr val="FFFFFF"/>
      </a:lt1>
      <a:dk2>
        <a:srgbClr val="888888"/>
      </a:dk2>
      <a:lt2>
        <a:srgbClr val="F4CCCC"/>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1177</Words>
  <Application>Microsoft Office PowerPoint</Application>
  <PresentationFormat>On-screen Show (16:9)</PresentationFormat>
  <Paragraphs>117</Paragraphs>
  <Slides>34</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Tahoma</vt:lpstr>
      <vt:lpstr>Oswald Medium</vt:lpstr>
      <vt:lpstr>Open Sans</vt:lpstr>
      <vt:lpstr>Cascadia Code ExtraLight</vt:lpstr>
      <vt:lpstr>Courier New</vt:lpstr>
      <vt:lpstr>Oswald</vt:lpstr>
      <vt:lpstr>Arial</vt:lpstr>
      <vt:lpstr>Calibri</vt:lpstr>
      <vt:lpstr>Roboto Mono</vt:lpstr>
      <vt:lpstr>Simple Light</vt:lpstr>
      <vt:lpstr>Office Theme</vt:lpstr>
      <vt:lpstr>PowerPoint Presentation</vt:lpstr>
      <vt:lpstr>PowerPoint Presentation</vt:lpstr>
      <vt:lpstr>Liên hệ thực tế trong bài toán trên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Chúc các bạn học vui vẻ!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Tuan Dao Xuan Hoang</cp:lastModifiedBy>
  <cp:revision>23</cp:revision>
  <dcterms:modified xsi:type="dcterms:W3CDTF">2023-10-02T13:47:47Z</dcterms:modified>
</cp:coreProperties>
</file>